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7" r:id="rId6"/>
    <p:sldId id="278" r:id="rId7"/>
    <p:sldId id="294" r:id="rId8"/>
    <p:sldId id="279" r:id="rId9"/>
    <p:sldId id="280" r:id="rId10"/>
    <p:sldId id="268" r:id="rId11"/>
    <p:sldId id="269" r:id="rId12"/>
    <p:sldId id="271" r:id="rId13"/>
    <p:sldId id="295" r:id="rId14"/>
    <p:sldId id="275" r:id="rId15"/>
    <p:sldId id="282" r:id="rId16"/>
    <p:sldId id="284" r:id="rId17"/>
    <p:sldId id="286" r:id="rId18"/>
    <p:sldId id="274" r:id="rId19"/>
    <p:sldId id="292" r:id="rId20"/>
    <p:sldId id="290" r:id="rId21"/>
    <p:sldId id="291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67463" autoAdjust="0"/>
  </p:normalViewPr>
  <p:slideViewPr>
    <p:cSldViewPr snapToGrid="0">
      <p:cViewPr varScale="1">
        <p:scale>
          <a:sx n="99" d="100"/>
          <a:sy n="99" d="100"/>
        </p:scale>
        <p:origin x="4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889B-A0AC-4482-8592-5C96F230942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9299-61FF-4B93-ADA6-2FD5975D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0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0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4" y="4522156"/>
            <a:ext cx="7206401" cy="13632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6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How to manage School Transition Anxiety</a:t>
            </a:r>
            <a:br>
              <a:rPr lang="en-US" sz="36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r>
              <a:rPr lang="en-US" sz="36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for Parent’s and Children</a:t>
            </a:r>
            <a:br>
              <a:rPr lang="en-US" sz="36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r>
              <a:rPr lang="en-US" sz="3600" dirty="0">
                <a:latin typeface="Franklin Gothic Book" panose="020B0503020102020204" pitchFamily="34" charset="0"/>
                <a:cs typeface="Segoe UI" panose="020B0502040204020203" pitchFamily="34" charset="0"/>
              </a:rPr>
              <a:t/>
            </a:r>
            <a:br>
              <a:rPr lang="en-US" sz="3600" dirty="0"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r>
              <a:rPr lang="en-US" sz="36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Wednesday 17</a:t>
            </a:r>
            <a:r>
              <a:rPr lang="en-US" sz="3600" baseline="300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th</a:t>
            </a:r>
            <a:r>
              <a:rPr lang="en-US" sz="36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> July 9.30-10.30am</a:t>
            </a:r>
            <a:r>
              <a:rPr lang="en-US" sz="44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/>
            </a:r>
            <a:br>
              <a:rPr lang="en-US" sz="44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r>
              <a:rPr lang="en-US" sz="44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  <a:t/>
            </a:r>
            <a:br>
              <a:rPr lang="en-US" sz="4400" dirty="0" smtClean="0"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endParaRPr lang="en-US" sz="4400" dirty="0"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3293390"/>
            <a:ext cx="5609219" cy="941483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latin typeface="Franklin Gothic Book" panose="020B0503020102020204" pitchFamily="34" charset="0"/>
              </a:rPr>
              <a:t>Jody Timms &amp; Natalie McNamara</a:t>
            </a:r>
          </a:p>
        </p:txBody>
      </p:sp>
      <p:pic>
        <p:nvPicPr>
          <p:cNvPr id="9" name="Graphic 8" descr="Cheers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5250" y="164573"/>
            <a:ext cx="1636279" cy="1636279"/>
          </a:xfrm>
          <a:prstGeom prst="rect">
            <a:avLst/>
          </a:prstGeom>
        </p:spPr>
      </p:pic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0302" y="1293093"/>
            <a:ext cx="1827742" cy="1827742"/>
          </a:xfrm>
          <a:prstGeom prst="rect">
            <a:avLst/>
          </a:prstGeom>
        </p:spPr>
      </p:pic>
      <p:pic>
        <p:nvPicPr>
          <p:cNvPr id="7" name="Graphic 6" descr="Open hand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924" y="3621724"/>
            <a:ext cx="2594886" cy="2594886"/>
          </a:xfrm>
          <a:prstGeom prst="rect">
            <a:avLst/>
          </a:prstGeom>
        </p:spPr>
      </p:pic>
      <p:pic>
        <p:nvPicPr>
          <p:cNvPr id="11" name="Graphic 10" descr="Chat RTL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5024" y="327889"/>
            <a:ext cx="2260711" cy="22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n-lt"/>
              </a:rPr>
              <a:t>Traffic light bodily response</a:t>
            </a:r>
            <a:endParaRPr lang="en-GB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Green Zone (Socially engaged)</a:t>
            </a:r>
          </a:p>
          <a:p>
            <a:pPr marL="0" indent="0">
              <a:buNone/>
            </a:pPr>
            <a:r>
              <a:rPr lang="en-GB" dirty="0" smtClean="0"/>
              <a:t>Safe, connected, relaxed, playful, good, okay, engaged.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Amber Zone (Fight or flight)</a:t>
            </a:r>
          </a:p>
          <a:p>
            <a:pPr marL="0" indent="0">
              <a:buNone/>
            </a:pPr>
            <a:r>
              <a:rPr lang="en-GB" dirty="0" smtClean="0"/>
              <a:t>Nervous, on edge, hot, panicked, tense, </a:t>
            </a:r>
          </a:p>
          <a:p>
            <a:pPr marL="0" indent="0">
              <a:buNone/>
            </a:pPr>
            <a:r>
              <a:rPr lang="en-GB" dirty="0" smtClean="0"/>
              <a:t>distressed, shaky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Red Zone (Freeze)</a:t>
            </a:r>
          </a:p>
          <a:p>
            <a:pPr marL="0" indent="0">
              <a:buNone/>
            </a:pPr>
            <a:r>
              <a:rPr lang="en-GB" dirty="0" smtClean="0"/>
              <a:t>Low, lost, shut down, blank, cold, no energy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48" y="2849571"/>
            <a:ext cx="3170230" cy="317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Stress has a lot of the same symptoms as anxiety.  Stress doesn’t last as long as anxiety, its usually temporary and triggered by an event such as </a:t>
            </a:r>
            <a:r>
              <a:rPr lang="en-GB" dirty="0" smtClean="0"/>
              <a:t>exams or the school transition. 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Anxiety is persistent and when the worries don’t tend to go away, stress can lead to anxiety.  Symptoms include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Not sleeping well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Low mood or negativity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Feeling hopeless about the future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Nail biting, skin picking, hair pulling, teeth grinding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Tears and tantrums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Sleeping or eating more/less than normal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02B33F-3F6F-4659-BDF2-21FCF7C24830}"/>
              </a:ext>
            </a:extLst>
          </p:cNvPr>
          <p:cNvSpPr/>
          <p:nvPr/>
        </p:nvSpPr>
        <p:spPr>
          <a:xfrm>
            <a:off x="811077" y="681037"/>
            <a:ext cx="6152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Understanding Stress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4B9A3-5210-4DE6-AECC-6897BD85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7" y="4491744"/>
            <a:ext cx="2991678" cy="2184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48397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Recognise that as a parent you too will be feeling the </a:t>
            </a:r>
            <a:r>
              <a:rPr lang="en-GB" dirty="0" smtClean="0"/>
              <a:t>transition stress/anxiety.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Acknowledge how you are </a:t>
            </a:r>
            <a:r>
              <a:rPr lang="en-GB" dirty="0" smtClean="0"/>
              <a:t>feeling.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Talk about your feelings</a:t>
            </a:r>
            <a:r>
              <a:rPr lang="en-GB" dirty="0"/>
              <a:t> </a:t>
            </a:r>
            <a:r>
              <a:rPr lang="en-GB" dirty="0" smtClean="0"/>
              <a:t>this can help your child to open </a:t>
            </a:r>
            <a:r>
              <a:rPr lang="en-GB" dirty="0" smtClean="0"/>
              <a:t>up.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Sleep</a:t>
            </a:r>
            <a:r>
              <a:rPr lang="en-GB" dirty="0"/>
              <a:t>, </a:t>
            </a:r>
            <a:r>
              <a:rPr lang="en-GB" dirty="0" smtClean="0"/>
              <a:t>eat, drink, </a:t>
            </a:r>
            <a:r>
              <a:rPr lang="en-GB" dirty="0" smtClean="0"/>
              <a:t>exercise. 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Encourage </a:t>
            </a:r>
            <a:r>
              <a:rPr lang="en-GB" dirty="0"/>
              <a:t>time </a:t>
            </a:r>
            <a:r>
              <a:rPr lang="en-GB" dirty="0" smtClean="0"/>
              <a:t>for fun and </a:t>
            </a:r>
            <a:r>
              <a:rPr lang="en-GB" dirty="0" smtClean="0"/>
              <a:t>relaxation.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What </a:t>
            </a:r>
            <a:r>
              <a:rPr lang="en-GB" dirty="0" smtClean="0"/>
              <a:t>do you both </a:t>
            </a:r>
            <a:r>
              <a:rPr lang="en-GB" dirty="0" smtClean="0"/>
              <a:t>need?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852FF-BB81-426F-AA8A-2F0437A80B4A}"/>
              </a:ext>
            </a:extLst>
          </p:cNvPr>
          <p:cNvSpPr/>
          <p:nvPr/>
        </p:nvSpPr>
        <p:spPr>
          <a:xfrm>
            <a:off x="831788" y="681037"/>
            <a:ext cx="3090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Basics</a:t>
            </a:r>
          </a:p>
        </p:txBody>
      </p:sp>
    </p:spTree>
    <p:extLst>
      <p:ext uri="{BB962C8B-B14F-4D97-AF65-F5344CB8AC3E}">
        <p14:creationId xmlns:p14="http://schemas.microsoft.com/office/powerpoint/2010/main" val="177888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890"/>
            <a:ext cx="10515600" cy="435133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Bottling </a:t>
            </a:r>
            <a:r>
              <a:rPr lang="en-GB" dirty="0" smtClean="0"/>
              <a:t>up feelings.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Trying to control the </a:t>
            </a:r>
            <a:r>
              <a:rPr lang="en-GB" dirty="0" smtClean="0"/>
              <a:t>uncontrollable.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Avoiding doing the </a:t>
            </a:r>
            <a:r>
              <a:rPr lang="en-GB" dirty="0" smtClean="0"/>
              <a:t>uncomfortable.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Putting yourself/your child </a:t>
            </a:r>
            <a:r>
              <a:rPr lang="en-GB" dirty="0" smtClean="0"/>
              <a:t>down.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Comparing </a:t>
            </a:r>
            <a:r>
              <a:rPr lang="en-GB" dirty="0" smtClean="0"/>
              <a:t>yourself/your child to </a:t>
            </a:r>
            <a:r>
              <a:rPr lang="en-GB" dirty="0" smtClean="0"/>
              <a:t>others.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0C622-1A07-4371-B076-904914A68F7B}"/>
              </a:ext>
            </a:extLst>
          </p:cNvPr>
          <p:cNvSpPr/>
          <p:nvPr/>
        </p:nvSpPr>
        <p:spPr>
          <a:xfrm>
            <a:off x="838199" y="569772"/>
            <a:ext cx="279615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Stop..…</a:t>
            </a:r>
            <a:endParaRPr lang="en-GB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A917C1-DA36-465D-883A-2ECD99380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785" y="3714034"/>
            <a:ext cx="214312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505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5856"/>
            <a:ext cx="10515600" cy="1325563"/>
          </a:xfrm>
        </p:spPr>
        <p:txBody>
          <a:bodyPr>
            <a:normAutofit/>
          </a:bodyPr>
          <a:lstStyle/>
          <a:p>
            <a:r>
              <a:rPr lang="en-GB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Start…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Becoming comfortable with the </a:t>
            </a:r>
            <a:r>
              <a:rPr lang="en-GB" dirty="0" smtClean="0"/>
              <a:t>uncomfortable.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Recognising what you can/cannot </a:t>
            </a:r>
            <a:r>
              <a:rPr lang="en-GB" dirty="0" smtClean="0"/>
              <a:t>control.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Listening </a:t>
            </a:r>
            <a:r>
              <a:rPr lang="en-GB" dirty="0"/>
              <a:t>without judging or </a:t>
            </a:r>
            <a:r>
              <a:rPr lang="en-GB" dirty="0" smtClean="0"/>
              <a:t>interrupting.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Supporting yourself/your child by using the tools </a:t>
            </a:r>
            <a:r>
              <a:rPr lang="en-GB" dirty="0" smtClean="0"/>
              <a:t>discussed.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Access help and </a:t>
            </a:r>
            <a:r>
              <a:rPr lang="en-GB" dirty="0" smtClean="0"/>
              <a:t>support.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Give </a:t>
            </a:r>
            <a:r>
              <a:rPr lang="en-GB" dirty="0" smtClean="0"/>
              <a:t>praise.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Reiterate </a:t>
            </a:r>
            <a:r>
              <a:rPr lang="en-GB" dirty="0"/>
              <a:t>that you are there to </a:t>
            </a:r>
            <a:r>
              <a:rPr lang="en-GB" dirty="0" smtClean="0"/>
              <a:t>help and are doing your best.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CF5FE-C6A9-4925-A1D0-36BF5F1CC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727" y="391353"/>
            <a:ext cx="2124075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776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5DEE21-B960-4F2A-A32E-E76B09B51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49" y="1253787"/>
            <a:ext cx="3979947" cy="499896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254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B8750B-7BB5-409A-8C7A-6EC6F33787F2}"/>
              </a:ext>
            </a:extLst>
          </p:cNvPr>
          <p:cNvSpPr/>
          <p:nvPr/>
        </p:nvSpPr>
        <p:spPr>
          <a:xfrm>
            <a:off x="476249" y="310560"/>
            <a:ext cx="608274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 Feelings Wheel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22595A1-F2B0-422D-9946-D58EEABF5FD8}"/>
              </a:ext>
            </a:extLst>
          </p:cNvPr>
          <p:cNvSpPr/>
          <p:nvPr/>
        </p:nvSpPr>
        <p:spPr>
          <a:xfrm>
            <a:off x="7028623" y="726058"/>
            <a:ext cx="3495468" cy="2258472"/>
          </a:xfrm>
          <a:prstGeom prst="wedgeEllipseCallou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C525E-1B20-4326-AC8C-9B9D3E23B7BC}"/>
              </a:ext>
            </a:extLst>
          </p:cNvPr>
          <p:cNvSpPr txBox="1"/>
          <p:nvPr/>
        </p:nvSpPr>
        <p:spPr>
          <a:xfrm>
            <a:off x="7476090" y="1393629"/>
            <a:ext cx="2729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The feelings wheel helps us to identify our feelings and put a name to them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25FF69-B0BF-4007-97E5-203ED1C26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67" y="3564835"/>
            <a:ext cx="2200847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58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D6354A-C491-4416-A3B7-44455EF4B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0" y="2294021"/>
            <a:ext cx="4960895" cy="3257422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B2B320A-156D-4BB8-B053-0F7A5B32C930}"/>
              </a:ext>
            </a:extLst>
          </p:cNvPr>
          <p:cNvSpPr/>
          <p:nvPr/>
        </p:nvSpPr>
        <p:spPr>
          <a:xfrm>
            <a:off x="6612835" y="1179443"/>
            <a:ext cx="4055165" cy="21336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30D88-1167-4C0C-993C-72FF2A862DFC}"/>
              </a:ext>
            </a:extLst>
          </p:cNvPr>
          <p:cNvSpPr txBox="1"/>
          <p:nvPr/>
        </p:nvSpPr>
        <p:spPr>
          <a:xfrm>
            <a:off x="7189304" y="1646078"/>
            <a:ext cx="2902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Challenge your thoughts.</a:t>
            </a:r>
          </a:p>
          <a:p>
            <a:r>
              <a:rPr lang="en-GB" dirty="0" smtClean="0">
                <a:latin typeface="+mj-lt"/>
              </a:rPr>
              <a:t>Thoughts are not facts.</a:t>
            </a:r>
          </a:p>
          <a:p>
            <a:r>
              <a:rPr lang="en-GB" dirty="0" smtClean="0">
                <a:latin typeface="+mj-lt"/>
              </a:rPr>
              <a:t>Can you look at things differently?</a:t>
            </a:r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4D76D-A601-488E-8BA5-2C3C9E678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472" y="3677223"/>
            <a:ext cx="2200847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4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213732-1A69-487E-98E0-C9283AF00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089"/>
            <a:ext cx="5751095" cy="4002615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321B1B0-064D-4880-ABA9-965003E489D1}"/>
              </a:ext>
            </a:extLst>
          </p:cNvPr>
          <p:cNvSpPr/>
          <p:nvPr/>
        </p:nvSpPr>
        <p:spPr>
          <a:xfrm>
            <a:off x="6957391" y="950843"/>
            <a:ext cx="3909392" cy="229262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69FB8-BFB9-4F2F-9827-A760EB7DD442}"/>
              </a:ext>
            </a:extLst>
          </p:cNvPr>
          <p:cNvSpPr txBox="1"/>
          <p:nvPr/>
        </p:nvSpPr>
        <p:spPr>
          <a:xfrm>
            <a:off x="7394712" y="1496991"/>
            <a:ext cx="3220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Box breathing is a great way to reduce anxiety. Breathing techniques work because they calm the nervous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8FC07-2D2A-47A0-89C9-1FE5F071A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320" y="3982396"/>
            <a:ext cx="18478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818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1C44F-58EF-4B60-9C66-D29A0A3DDB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73" y="1203723"/>
            <a:ext cx="3503028" cy="522320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7A5C00C-5915-4C54-9302-D1C9BADA9D2F}"/>
              </a:ext>
            </a:extLst>
          </p:cNvPr>
          <p:cNvSpPr/>
          <p:nvPr/>
        </p:nvSpPr>
        <p:spPr>
          <a:xfrm>
            <a:off x="6400801" y="914400"/>
            <a:ext cx="3962399" cy="225287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79E52-6F8E-4FBD-95E4-0A3865EC88DF}"/>
              </a:ext>
            </a:extLst>
          </p:cNvPr>
          <p:cNvSpPr txBox="1"/>
          <p:nvPr/>
        </p:nvSpPr>
        <p:spPr>
          <a:xfrm>
            <a:off x="6851374" y="1440670"/>
            <a:ext cx="327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Making yourself aware of what you can and can’t control can help with managing your thoughts.</a:t>
            </a:r>
            <a:endParaRPr lang="en-GB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D4602-A4F9-4F20-91CA-DDE4C6999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481" y="3717247"/>
            <a:ext cx="2200847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5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24917A-AD73-471A-B983-F920C9D3A2CC}"/>
              </a:ext>
            </a:extLst>
          </p:cNvPr>
          <p:cNvSpPr/>
          <p:nvPr/>
        </p:nvSpPr>
        <p:spPr>
          <a:xfrm>
            <a:off x="838200" y="681037"/>
            <a:ext cx="9847881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Signposting</a:t>
            </a:r>
          </a:p>
          <a:p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GB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GP</a:t>
            </a:r>
          </a:p>
          <a:p>
            <a:r>
              <a:rPr lang="en-GB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Young Minds (Parent Helpline)</a:t>
            </a:r>
          </a:p>
          <a:p>
            <a:r>
              <a:rPr lang="en-GB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NSPCC website</a:t>
            </a:r>
          </a:p>
          <a:p>
            <a:r>
              <a:rPr lang="en-GB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Childline</a:t>
            </a:r>
            <a:r>
              <a:rPr lang="en-GB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0800 1111</a:t>
            </a:r>
            <a:endParaRPr lang="en-GB" sz="2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GB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Shout Free Text Counselling service 85258 (Anyone, any age)</a:t>
            </a:r>
            <a:endParaRPr lang="en-GB" sz="28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GB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98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Introduction to the counselling service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What is anxiety?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How to notice Anxiety in </a:t>
            </a:r>
            <a:r>
              <a:rPr lang="en-GB" dirty="0" smtClean="0"/>
              <a:t>yourself and your </a:t>
            </a:r>
            <a:r>
              <a:rPr lang="en-GB" dirty="0"/>
              <a:t>child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Stress and ways to manage it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What </a:t>
            </a:r>
            <a:r>
              <a:rPr lang="en-GB" dirty="0"/>
              <a:t>Parent’s can do to help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Questions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24322-56D1-4B52-954C-6937E26324D3}"/>
              </a:ext>
            </a:extLst>
          </p:cNvPr>
          <p:cNvSpPr/>
          <p:nvPr/>
        </p:nvSpPr>
        <p:spPr>
          <a:xfrm>
            <a:off x="677901" y="681037"/>
            <a:ext cx="5861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</a:t>
            </a:r>
            <a:r>
              <a:rPr lang="en-GB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will we </a:t>
            </a:r>
            <a:r>
              <a:rPr lang="en-GB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cover?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551D5D-4B5C-4416-B089-DDB79A05A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227" y="409368"/>
            <a:ext cx="2333832" cy="23338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12926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Housekeeping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Avoiding distractions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Respecting each others privacy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Valuing different experiences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All questions are welcome, there’s no such thing as a silly question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Fire alarm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3A5DCA-898B-429D-8F09-C4816324F1C1}"/>
              </a:ext>
            </a:extLst>
          </p:cNvPr>
          <p:cNvSpPr/>
          <p:nvPr/>
        </p:nvSpPr>
        <p:spPr>
          <a:xfrm>
            <a:off x="838200" y="681037"/>
            <a:ext cx="6690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Looking after ourselves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9E64B4-9CCF-4017-9DAB-8FBB82CE8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78" y="5682478"/>
            <a:ext cx="3504786" cy="1089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389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Jody </a:t>
            </a:r>
            <a:r>
              <a:rPr lang="en-GB" sz="3200"/>
              <a:t>&amp; </a:t>
            </a:r>
            <a:r>
              <a:rPr lang="en-GB" sz="3200" smtClean="0"/>
              <a:t>Natalie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1660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A talking therapy </a:t>
            </a:r>
            <a:r>
              <a:rPr lang="en-GB" sz="3200" dirty="0" smtClean="0"/>
              <a:t>which helps with life struggles.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P</a:t>
            </a:r>
            <a:r>
              <a:rPr lang="en-GB" sz="3200" dirty="0" smtClean="0"/>
              <a:t>rovides </a:t>
            </a:r>
            <a:r>
              <a:rPr lang="en-GB" sz="3200" dirty="0"/>
              <a:t>a safe place where your child can get things off their chest. </a:t>
            </a:r>
          </a:p>
          <a:p>
            <a:pPr marL="0" indent="0">
              <a:buNone/>
            </a:pPr>
            <a:r>
              <a:rPr lang="en-GB" sz="32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/>
              <a:t>It can help to make sense of what is happening, resolve complicated </a:t>
            </a:r>
            <a:r>
              <a:rPr lang="en-GB" sz="3200" dirty="0" smtClean="0"/>
              <a:t>feelings. And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/>
              <a:t>Helps to </a:t>
            </a:r>
            <a:r>
              <a:rPr lang="en-GB" sz="3200" dirty="0"/>
              <a:t>find ways of coping when things are difficult.</a:t>
            </a:r>
          </a:p>
          <a:p>
            <a:pPr marL="0" indent="0">
              <a:buNone/>
            </a:pPr>
            <a:endParaRPr lang="en-GB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/>
              <a:t>Can empower </a:t>
            </a:r>
            <a:r>
              <a:rPr lang="en-GB" sz="3200" dirty="0"/>
              <a:t>you and encourage growth.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8A836-C99F-4C4F-8D45-C220BCCF3489}"/>
              </a:ext>
            </a:extLst>
          </p:cNvPr>
          <p:cNvSpPr/>
          <p:nvPr/>
        </p:nvSpPr>
        <p:spPr>
          <a:xfrm>
            <a:off x="774081" y="681037"/>
            <a:ext cx="615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is Counselling?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A49652-FD86-4396-96FC-BAB368795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904" y="190203"/>
            <a:ext cx="1823003" cy="144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54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can support student’s with:</a:t>
            </a:r>
          </a:p>
          <a:p>
            <a:pPr marL="0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200" dirty="0"/>
              <a:t>Anxiety / Low mood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200" dirty="0"/>
              <a:t>Stress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200" dirty="0"/>
              <a:t>Self esteem / confidence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200" dirty="0" smtClean="0"/>
              <a:t>Grief/loss</a:t>
            </a:r>
            <a:endParaRPr lang="en-GB" sz="22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200" dirty="0"/>
              <a:t>Relationships (with friends, family and others)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200" dirty="0"/>
              <a:t>Bullying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200" dirty="0"/>
              <a:t>Amongst other issues which may not be listed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To access this service speak to your children’s head of year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0D3128-D760-45B2-83ED-F0EA0FAB238C}"/>
              </a:ext>
            </a:extLst>
          </p:cNvPr>
          <p:cNvSpPr/>
          <p:nvPr/>
        </p:nvSpPr>
        <p:spPr>
          <a:xfrm>
            <a:off x="677900" y="780726"/>
            <a:ext cx="6969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we can help with?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63808-D784-484A-AD4D-E055A300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537" y="493021"/>
            <a:ext cx="2247900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52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nxiety: Signs, Symptoms, Treatment and More">
            <a:extLst>
              <a:ext uri="{FF2B5EF4-FFF2-40B4-BE49-F238E27FC236}">
                <a16:creationId xmlns:a16="http://schemas.microsoft.com/office/drawing/2014/main" id="{D43EE4F9-70DA-4810-992C-828C0B38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47" y="209355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C824B-4279-4D47-92DD-71F5353FA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08" y="1695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/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r>
              <a:rPr 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Book" panose="020B0503020102020204" pitchFamily="34" charset="0"/>
                <a:cs typeface="Segoe UI" panose="020B0502040204020203" pitchFamily="34" charset="0"/>
              </a:rPr>
              <a:t>What is Anxiety? </a:t>
            </a:r>
            <a: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n-GB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dirty="0">
                <a:latin typeface="Franklin Gothic Book" panose="020B050302010202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96F910A-2B66-4A75-BA3B-0109345114D0}"/>
              </a:ext>
            </a:extLst>
          </p:cNvPr>
          <p:cNvSpPr/>
          <p:nvPr/>
        </p:nvSpPr>
        <p:spPr>
          <a:xfrm>
            <a:off x="126610" y="1982910"/>
            <a:ext cx="3629464" cy="20538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Occasional Anxiety </a:t>
            </a:r>
            <a:r>
              <a:rPr lang="en-US" sz="2400" dirty="0">
                <a:latin typeface="Adobe Hebrew" panose="02040503050201020203" pitchFamily="18" charset="-79"/>
                <a:cs typeface="Adobe Hebrew" panose="02040503050201020203" pitchFamily="18" charset="-79"/>
              </a:rPr>
              <a:t>is a normal </a:t>
            </a:r>
            <a:r>
              <a:rPr lang="en-US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response </a:t>
            </a:r>
            <a:r>
              <a:rPr lang="en-US" sz="2400" dirty="0">
                <a:latin typeface="Adobe Hebrew" panose="02040503050201020203" pitchFamily="18" charset="-79"/>
                <a:cs typeface="Adobe Hebrew" panose="02040503050201020203" pitchFamily="18" charset="-79"/>
              </a:rPr>
              <a:t>which presents when we feel we are in </a:t>
            </a:r>
            <a:r>
              <a:rPr lang="en-US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danger/stressed.</a:t>
            </a:r>
            <a:endParaRPr lang="en-US" sz="24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algn="ctr"/>
            <a:r>
              <a:rPr lang="en-GB" dirty="0"/>
              <a:t>`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1B911F6-09C6-49C0-9994-EACE1D8215F7}"/>
              </a:ext>
            </a:extLst>
          </p:cNvPr>
          <p:cNvSpPr/>
          <p:nvPr/>
        </p:nvSpPr>
        <p:spPr>
          <a:xfrm>
            <a:off x="4230309" y="1982909"/>
            <a:ext cx="3629464" cy="20538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Everyone experiences</a:t>
            </a:r>
          </a:p>
          <a:p>
            <a:pPr algn="ctr"/>
            <a:r>
              <a:rPr lang="en-GB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Anxiety at some point.</a:t>
            </a:r>
            <a:endParaRPr lang="en-GB" sz="24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FDB7859-7909-45BD-90D4-B82C16FAF3C8}"/>
              </a:ext>
            </a:extLst>
          </p:cNvPr>
          <p:cNvSpPr/>
          <p:nvPr/>
        </p:nvSpPr>
        <p:spPr>
          <a:xfrm>
            <a:off x="8334009" y="1982909"/>
            <a:ext cx="3629464" cy="20538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Anxiety </a:t>
            </a:r>
            <a:r>
              <a:rPr lang="en-GB" sz="2400" dirty="0">
                <a:latin typeface="Adobe Hebrew" panose="02040503050201020203" pitchFamily="18" charset="-79"/>
                <a:cs typeface="Adobe Hebrew" panose="02040503050201020203" pitchFamily="18" charset="-79"/>
              </a:rPr>
              <a:t>can </a:t>
            </a:r>
            <a:r>
              <a:rPr lang="en-GB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become </a:t>
            </a:r>
            <a:r>
              <a:rPr lang="en-GB" sz="2400" dirty="0">
                <a:latin typeface="Adobe Hebrew" panose="02040503050201020203" pitchFamily="18" charset="-79"/>
                <a:cs typeface="Adobe Hebrew" panose="02040503050201020203" pitchFamily="18" charset="-79"/>
              </a:rPr>
              <a:t>overpowering and impact </a:t>
            </a:r>
            <a:r>
              <a:rPr lang="en-GB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GB" sz="2400" dirty="0">
                <a:latin typeface="Adobe Hebrew" panose="02040503050201020203" pitchFamily="18" charset="-79"/>
                <a:cs typeface="Adobe Hebrew" panose="02040503050201020203" pitchFamily="18" charset="-79"/>
              </a:rPr>
              <a:t>lives in a negative </a:t>
            </a:r>
            <a:r>
              <a:rPr lang="en-GB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way when it lasts for long periods of time.</a:t>
            </a:r>
            <a:endParaRPr lang="en-GB" sz="24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C1BF0433-B8ED-411D-AF6A-2863F009568F}"/>
              </a:ext>
            </a:extLst>
          </p:cNvPr>
          <p:cNvSpPr/>
          <p:nvPr/>
        </p:nvSpPr>
        <p:spPr>
          <a:xfrm>
            <a:off x="126610" y="4524567"/>
            <a:ext cx="3629464" cy="20538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dobe Hebrew" panose="02040503050201020203" pitchFamily="18" charset="-79"/>
                <a:cs typeface="Adobe Hebrew" panose="02040503050201020203" pitchFamily="18" charset="-79"/>
              </a:rPr>
              <a:t>Anxiety often causes physical symptoms such as racing heartbeat, stomach ache </a:t>
            </a:r>
            <a:r>
              <a:rPr lang="en-US" sz="2400" dirty="0" err="1">
                <a:latin typeface="Adobe Hebrew" panose="02040503050201020203" pitchFamily="18" charset="-79"/>
                <a:cs typeface="Adobe Hebrew" panose="02040503050201020203" pitchFamily="18" charset="-79"/>
              </a:rPr>
              <a:t>etc</a:t>
            </a:r>
            <a:endParaRPr lang="en-US" sz="24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  <a:p>
            <a:pPr algn="ctr"/>
            <a:endParaRPr lang="en-GB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78F0B96-E670-486F-9100-7DF468C467BA}"/>
              </a:ext>
            </a:extLst>
          </p:cNvPr>
          <p:cNvSpPr/>
          <p:nvPr/>
        </p:nvSpPr>
        <p:spPr>
          <a:xfrm>
            <a:off x="4244047" y="4524565"/>
            <a:ext cx="3629464" cy="20538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dobe Hebrew" panose="02040503050201020203" pitchFamily="18" charset="-79"/>
                <a:cs typeface="Adobe Hebrew" panose="02040503050201020203" pitchFamily="18" charset="-79"/>
              </a:rPr>
              <a:t>Being anxious can feel </a:t>
            </a:r>
            <a:r>
              <a:rPr lang="en-GB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difficult, lonely and isolating</a:t>
            </a:r>
            <a:endParaRPr lang="en-GB" sz="24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6030246-5E90-45E6-9ABD-4A2D93585E42}"/>
              </a:ext>
            </a:extLst>
          </p:cNvPr>
          <p:cNvSpPr/>
          <p:nvPr/>
        </p:nvSpPr>
        <p:spPr>
          <a:xfrm>
            <a:off x="8361484" y="4524564"/>
            <a:ext cx="3629464" cy="205388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dobe Hebrew" panose="02040503050201020203" pitchFamily="18" charset="-79"/>
                <a:cs typeface="Adobe Hebrew" panose="02040503050201020203" pitchFamily="18" charset="-79"/>
              </a:rPr>
              <a:t>Many people recover from </a:t>
            </a:r>
            <a:r>
              <a:rPr lang="en-GB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anxiety disorders </a:t>
            </a:r>
            <a:r>
              <a:rPr lang="en-GB" sz="2400" dirty="0">
                <a:latin typeface="Adobe Hebrew" panose="02040503050201020203" pitchFamily="18" charset="-79"/>
                <a:cs typeface="Adobe Hebrew" panose="02040503050201020203" pitchFamily="18" charset="-79"/>
              </a:rPr>
              <a:t>with </a:t>
            </a:r>
            <a:r>
              <a:rPr lang="en-GB" sz="24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support and awareness</a:t>
            </a:r>
            <a:endParaRPr lang="en-GB" sz="24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49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2F5248-85F5-414D-8BD6-1D9466E15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1724">
            <a:off x="10053714" y="185281"/>
            <a:ext cx="1704039" cy="12945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64BD0A42-B011-4DBF-B5CD-6718A97E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646158-4D2C-4499-8364-DDA5FE4CB27D}"/>
              </a:ext>
            </a:extLst>
          </p:cNvPr>
          <p:cNvSpPr/>
          <p:nvPr/>
        </p:nvSpPr>
        <p:spPr>
          <a:xfrm>
            <a:off x="2058003" y="288017"/>
            <a:ext cx="807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Why Do 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</a:t>
            </a:r>
            <a:r>
              <a:rPr lang="en-US" sz="5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 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5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eed </a:t>
            </a:r>
            <a:r>
              <a:rPr lang="en-US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en-US" sz="5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nxiety?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3F5F5B-6879-4D6B-8ED7-56F922517AB0}"/>
              </a:ext>
            </a:extLst>
          </p:cNvPr>
          <p:cNvSpPr txBox="1"/>
          <p:nvPr/>
        </p:nvSpPr>
        <p:spPr>
          <a:xfrm>
            <a:off x="655981" y="1665148"/>
            <a:ext cx="10880035" cy="42165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dirty="0">
                <a:ea typeface="Adobe Kaiti Std R" panose="02020400000000000000" pitchFamily="18" charset="-128"/>
              </a:rPr>
              <a:t> </a:t>
            </a:r>
            <a:r>
              <a:rPr lang="en-GB" sz="2600" dirty="0">
                <a:ea typeface="Adobe Kaiti Std R" panose="02020400000000000000" pitchFamily="18" charset="-128"/>
              </a:rPr>
              <a:t>Anxiety alerts a bodily alarm system that warns us when we are in danger. For example; If there was a fire or if someone was going to hurt us.</a:t>
            </a:r>
          </a:p>
          <a:p>
            <a:endParaRPr lang="en-GB" sz="2600" dirty="0">
              <a:ea typeface="Adobe Kaiti Std R" panose="02020400000000000000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600" dirty="0">
                <a:ea typeface="Adobe Kaiti Std R" panose="02020400000000000000" pitchFamily="18" charset="-128"/>
              </a:rPr>
              <a:t> Anxiety </a:t>
            </a:r>
            <a:r>
              <a:rPr lang="en-GB" sz="2600" b="1" u="sng" dirty="0">
                <a:ea typeface="Adobe Kaiti Std R" panose="02020400000000000000" pitchFamily="18" charset="-128"/>
              </a:rPr>
              <a:t>keeps us safe </a:t>
            </a:r>
            <a:r>
              <a:rPr lang="en-GB" sz="2600" dirty="0">
                <a:ea typeface="Adobe Kaiti Std R" panose="02020400000000000000" pitchFamily="18" charset="-128"/>
              </a:rPr>
              <a:t>and alive, it helps us to remain cautious, organised and can help us to perform well.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2600" dirty="0">
              <a:ea typeface="Adobe Kaiti Std R" panose="02020400000000000000" pitchFamily="18" charset="-12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600" dirty="0">
                <a:ea typeface="Adobe Kaiti Std R" panose="02020400000000000000" pitchFamily="18" charset="-128"/>
              </a:rPr>
              <a:t> Anxiety can help </a:t>
            </a:r>
            <a:r>
              <a:rPr lang="en-GB" sz="2600" dirty="0" smtClean="0">
                <a:ea typeface="Adobe Kaiti Std R" panose="02020400000000000000" pitchFamily="18" charset="-128"/>
              </a:rPr>
              <a:t>us to perform well under pressure.</a:t>
            </a:r>
            <a:endParaRPr lang="en-GB" sz="2600" dirty="0">
              <a:ea typeface="Adobe Kaiti Std R" panose="02020400000000000000" pitchFamily="18" charset="-128"/>
            </a:endParaRPr>
          </a:p>
          <a:p>
            <a:endParaRPr lang="en-GB" sz="2600" dirty="0">
              <a:ea typeface="Adobe Kaiti Std R" panose="02020400000000000000" pitchFamily="18" charset="-128"/>
            </a:endParaRPr>
          </a:p>
          <a:p>
            <a:endParaRPr lang="en-GB" sz="2600" dirty="0">
              <a:ea typeface="Adobe Kaiti Std R" panose="02020400000000000000" pitchFamily="18" charset="-128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2758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658E5-09C7-45A7-B406-291C1E267FF7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When the anxiety alarm is going off and there is no </a:t>
            </a:r>
            <a:r>
              <a:rPr lang="en-GB" dirty="0" smtClean="0"/>
              <a:t>danger.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It </a:t>
            </a:r>
            <a:r>
              <a:rPr lang="en-GB" dirty="0"/>
              <a:t>can </a:t>
            </a:r>
            <a:r>
              <a:rPr lang="en-GB" dirty="0" smtClean="0"/>
              <a:t>encourage overthinking</a:t>
            </a:r>
            <a:r>
              <a:rPr lang="en-GB" dirty="0" smtClean="0"/>
              <a:t>.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When </a:t>
            </a:r>
            <a:r>
              <a:rPr lang="en-GB" dirty="0"/>
              <a:t>you stop doing things you enjoy 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When </a:t>
            </a:r>
            <a:r>
              <a:rPr lang="en-GB" dirty="0"/>
              <a:t>we experience ongoing physical symptoms </a:t>
            </a: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When </a:t>
            </a:r>
            <a:r>
              <a:rPr lang="en-GB" dirty="0"/>
              <a:t>we give it too much POWER!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46D71A-07B8-49E1-844F-26DE22226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197" y="5486400"/>
            <a:ext cx="1180733" cy="12494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F57D1C-642E-458A-B8E0-C4E8A776365E}"/>
              </a:ext>
            </a:extLst>
          </p:cNvPr>
          <p:cNvSpPr/>
          <p:nvPr/>
        </p:nvSpPr>
        <p:spPr>
          <a:xfrm>
            <a:off x="409610" y="343405"/>
            <a:ext cx="11372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When Does Anxiety Become Unhelpful?</a:t>
            </a:r>
          </a:p>
        </p:txBody>
      </p:sp>
    </p:spTree>
    <p:extLst>
      <p:ext uri="{BB962C8B-B14F-4D97-AF65-F5344CB8AC3E}">
        <p14:creationId xmlns:p14="http://schemas.microsoft.com/office/powerpoint/2010/main" val="468136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781794_Research presentation_RVA_v3" id="{DF2794B4-2314-4F87-8639-5DCB9EEE28EE}" vid="{3B969E49-204F-4FF6-BD10-D26195B8D4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2AB02E3-5ADF-4BF0-9C1B-35CDF3FE9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A875DA-F9FD-4F83-A049-3B1027B542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C7D9E6-B0D9-433E-BD46-EB60F64F4DA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803</Words>
  <Application>Microsoft Office PowerPoint</Application>
  <PresentationFormat>Widescreen</PresentationFormat>
  <Paragraphs>123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Kaiti Std R</vt:lpstr>
      <vt:lpstr>Adobe Hebrew</vt:lpstr>
      <vt:lpstr>Arial</vt:lpstr>
      <vt:lpstr>Calibri</vt:lpstr>
      <vt:lpstr>Calibri Light</vt:lpstr>
      <vt:lpstr>Franklin Gothic Book</vt:lpstr>
      <vt:lpstr>Segoe UI</vt:lpstr>
      <vt:lpstr>Wingdings</vt:lpstr>
      <vt:lpstr>Office Theme</vt:lpstr>
      <vt:lpstr>How to manage School Transition Anxiety for Parent’s and Children  Wednesday 17th July 9.30-10.30am  </vt:lpstr>
      <vt:lpstr>PowerPoint Presentation</vt:lpstr>
      <vt:lpstr>PowerPoint Presentation</vt:lpstr>
      <vt:lpstr>Introduction</vt:lpstr>
      <vt:lpstr>PowerPoint Presentation</vt:lpstr>
      <vt:lpstr>PowerPoint Presentation</vt:lpstr>
      <vt:lpstr> What is Anxiety?   </vt:lpstr>
      <vt:lpstr>Slide 3</vt:lpstr>
      <vt:lpstr>PowerPoint Presentation</vt:lpstr>
      <vt:lpstr>Traffic light bodily response</vt:lpstr>
      <vt:lpstr>PowerPoint Presentation</vt:lpstr>
      <vt:lpstr>PowerPoint Presentation</vt:lpstr>
      <vt:lpstr>PowerPoint Presentation</vt:lpstr>
      <vt:lpstr>Start…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2023-03-10T13:39:04Z</dcterms:created>
  <dcterms:modified xsi:type="dcterms:W3CDTF">2024-07-12T10:09:04Z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