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3" r:id="rId6"/>
    <p:sldId id="264" r:id="rId7"/>
    <p:sldId id="260" r:id="rId8"/>
    <p:sldId id="261" r:id="rId9"/>
    <p:sldId id="262"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102"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3AD994-C7DA-4DAE-B0B0-5FABE46D4ABC}"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46940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3AD994-C7DA-4DAE-B0B0-5FABE46D4ABC}"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232228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3AD994-C7DA-4DAE-B0B0-5FABE46D4ABC}"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464813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3060906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355148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4253632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82606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3554172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2910901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3240343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37147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3AD994-C7DA-4DAE-B0B0-5FABE46D4ABC}"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2367579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4270857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1026017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5F93E-B9E4-4804-8CBD-E6217C0FF0A0}" type="datetimeFigureOut">
              <a:rPr lang="en-GB" smtClean="0"/>
              <a:t>07/05/2024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4644E7-C7C8-41DE-BBE2-B4046C84B5FE}" type="slidenum">
              <a:rPr lang="en-GB" smtClean="0"/>
              <a:t>‹#›</a:t>
            </a:fld>
            <a:endParaRPr lang="en-GB" dirty="0"/>
          </a:p>
        </p:txBody>
      </p:sp>
    </p:spTree>
    <p:extLst>
      <p:ext uri="{BB962C8B-B14F-4D97-AF65-F5344CB8AC3E}">
        <p14:creationId xmlns:p14="http://schemas.microsoft.com/office/powerpoint/2010/main" val="94589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3AD994-C7DA-4DAE-B0B0-5FABE46D4ABC}"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86366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3AD994-C7DA-4DAE-B0B0-5FABE46D4ABC}"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105376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3AD994-C7DA-4DAE-B0B0-5FABE46D4ABC}" type="datetimeFigureOut">
              <a:rPr lang="en-GB" smtClean="0"/>
              <a:t>07/05/2024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277240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3AD994-C7DA-4DAE-B0B0-5FABE46D4ABC}" type="datetimeFigureOut">
              <a:rPr lang="en-GB" smtClean="0"/>
              <a:t>07/05/2024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376254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AD994-C7DA-4DAE-B0B0-5FABE46D4ABC}" type="datetimeFigureOut">
              <a:rPr lang="en-GB" smtClean="0"/>
              <a:t>07/05/2024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137421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3AD994-C7DA-4DAE-B0B0-5FABE46D4ABC}"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339104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3AD994-C7DA-4DAE-B0B0-5FABE46D4ABC}"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D2759-5611-4DFE-A636-C41D16D33640}" type="slidenum">
              <a:rPr lang="en-GB" smtClean="0"/>
              <a:t>‹#›</a:t>
            </a:fld>
            <a:endParaRPr lang="en-GB"/>
          </a:p>
        </p:txBody>
      </p:sp>
    </p:spTree>
    <p:extLst>
      <p:ext uri="{BB962C8B-B14F-4D97-AF65-F5344CB8AC3E}">
        <p14:creationId xmlns:p14="http://schemas.microsoft.com/office/powerpoint/2010/main" val="60495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AD994-C7DA-4DAE-B0B0-5FABE46D4ABC}" type="datetimeFigureOut">
              <a:rPr lang="en-GB" smtClean="0"/>
              <a:t>07/05/2024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D2759-5611-4DFE-A636-C41D16D33640}" type="slidenum">
              <a:rPr lang="en-GB" smtClean="0"/>
              <a:t>‹#›</a:t>
            </a:fld>
            <a:endParaRPr lang="en-GB"/>
          </a:p>
        </p:txBody>
      </p:sp>
    </p:spTree>
    <p:extLst>
      <p:ext uri="{BB962C8B-B14F-4D97-AF65-F5344CB8AC3E}">
        <p14:creationId xmlns:p14="http://schemas.microsoft.com/office/powerpoint/2010/main" val="153229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5F93E-B9E4-4804-8CBD-E6217C0FF0A0}" type="datetimeFigureOut">
              <a:rPr lang="en-GB" smtClean="0"/>
              <a:t>07/05/2024</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644E7-C7C8-41DE-BBE2-B4046C84B5FE}" type="slidenum">
              <a:rPr lang="en-GB" smtClean="0"/>
              <a:t>‹#›</a:t>
            </a:fld>
            <a:endParaRPr lang="en-GB" dirty="0"/>
          </a:p>
        </p:txBody>
      </p:sp>
    </p:spTree>
    <p:extLst>
      <p:ext uri="{BB962C8B-B14F-4D97-AF65-F5344CB8AC3E}">
        <p14:creationId xmlns:p14="http://schemas.microsoft.com/office/powerpoint/2010/main" val="1557230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b="1" u="sng" dirty="0" smtClean="0">
                <a:solidFill>
                  <a:schemeClr val="accent1">
                    <a:lumMod val="50000"/>
                  </a:schemeClr>
                </a:solidFill>
                <a:effectLst>
                  <a:outerShdw blurRad="38100" dist="38100" dir="2700000" algn="tl">
                    <a:srgbClr val="000000">
                      <a:alpha val="43137"/>
                    </a:srgbClr>
                  </a:outerShdw>
                </a:effectLst>
              </a:rPr>
              <a:t>Reporting Systems</a:t>
            </a:r>
            <a:br>
              <a:rPr lang="en-GB" sz="7200" b="1" u="sng" dirty="0" smtClean="0">
                <a:solidFill>
                  <a:schemeClr val="accent1">
                    <a:lumMod val="50000"/>
                  </a:schemeClr>
                </a:solidFill>
                <a:effectLst>
                  <a:outerShdw blurRad="38100" dist="38100" dir="2700000" algn="tl">
                    <a:srgbClr val="000000">
                      <a:alpha val="43137"/>
                    </a:srgbClr>
                  </a:outerShdw>
                </a:effectLst>
              </a:rPr>
            </a:br>
            <a:endParaRPr lang="en-GB" sz="7200" b="1" u="sng" dirty="0">
              <a:solidFill>
                <a:schemeClr val="accent1">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dirty="0" smtClean="0"/>
              <a:t>SALE</a:t>
            </a:r>
            <a:endParaRPr lang="en-GB"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5172488" y="2795539"/>
            <a:ext cx="1847024" cy="20512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269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u="sng" dirty="0" smtClean="0">
                <a:solidFill>
                  <a:schemeClr val="accent1">
                    <a:lumMod val="50000"/>
                  </a:schemeClr>
                </a:solidFill>
                <a:effectLst>
                  <a:outerShdw blurRad="38100" dist="38100" dir="2700000" algn="tl">
                    <a:srgbClr val="000000">
                      <a:alpha val="43137"/>
                    </a:srgbClr>
                  </a:outerShdw>
                </a:effectLst>
              </a:rPr>
              <a:t>Purpose</a:t>
            </a:r>
            <a:endParaRPr lang="en-GB" sz="80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GB" sz="4400" dirty="0"/>
          </a:p>
          <a:p>
            <a:pPr marL="0" indent="0">
              <a:buNone/>
            </a:pPr>
            <a:r>
              <a:rPr lang="en-GB" sz="4400" dirty="0" smtClean="0"/>
              <a:t>‘We believe from the moment a student starts Sale High School that they should have aspirational dreams, goals and targets. When students, parents and schools work together a child can flourish.’</a:t>
            </a:r>
            <a:endParaRPr lang="en-GB" sz="4400"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034774" y="2278"/>
            <a:ext cx="1847024" cy="20512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290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u="sng" dirty="0" smtClean="0">
                <a:solidFill>
                  <a:schemeClr val="accent1">
                    <a:lumMod val="50000"/>
                  </a:schemeClr>
                </a:solidFill>
                <a:effectLst>
                  <a:outerShdw blurRad="38100" dist="38100" dir="2700000" algn="tl">
                    <a:srgbClr val="000000">
                      <a:alpha val="43137"/>
                    </a:srgbClr>
                  </a:outerShdw>
                </a:effectLst>
              </a:rPr>
              <a:t>What do we want to achieve?</a:t>
            </a:r>
            <a:endParaRPr lang="en-GB" sz="54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To acquire, develop and master skills and knowledge that are required for success in their subjects. </a:t>
            </a:r>
          </a:p>
          <a:p>
            <a:r>
              <a:rPr lang="en-GB" dirty="0" smtClean="0"/>
              <a:t>To incorporates summative assessment which supports continual formative feedback. </a:t>
            </a:r>
          </a:p>
          <a:p>
            <a:r>
              <a:rPr lang="en-GB" dirty="0" smtClean="0"/>
              <a:t>Allows the pupil to reflect on their learning and revisit if required. </a:t>
            </a:r>
          </a:p>
          <a:p>
            <a:r>
              <a:rPr lang="en-GB" dirty="0" smtClean="0"/>
              <a:t>Allows parents to support their child’s learning. </a:t>
            </a:r>
          </a:p>
          <a:p>
            <a:r>
              <a:rPr lang="en-GB" dirty="0" smtClean="0"/>
              <a:t>Clearly show when students are on/not on track so swift and effective intervention can take place whatever their year group. </a:t>
            </a:r>
            <a:endParaRPr lang="en-GB"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034774" y="2278"/>
            <a:ext cx="1847024" cy="20512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9131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u="sng" dirty="0" smtClean="0">
                <a:solidFill>
                  <a:schemeClr val="accent1">
                    <a:lumMod val="50000"/>
                  </a:schemeClr>
                </a:solidFill>
                <a:effectLst>
                  <a:outerShdw blurRad="38100" dist="38100" dir="2700000" algn="tl">
                    <a:srgbClr val="000000">
                      <a:alpha val="43137"/>
                    </a:srgbClr>
                  </a:outerShdw>
                </a:effectLst>
              </a:rPr>
              <a:t>Assessment over a half term</a:t>
            </a:r>
            <a:endParaRPr lang="en-GB" sz="66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One piece (two for KS4) of work will be marked every half term and detailed feedback given by the teachers on what you did well and what you need to do to improve. </a:t>
            </a:r>
          </a:p>
          <a:p>
            <a:endParaRPr lang="en-GB" dirty="0" smtClean="0"/>
          </a:p>
          <a:p>
            <a:r>
              <a:rPr lang="en-GB" dirty="0" smtClean="0"/>
              <a:t>Work will also be self or peer assessed </a:t>
            </a:r>
          </a:p>
          <a:p>
            <a:endParaRPr lang="en-GB" dirty="0" smtClean="0"/>
          </a:p>
          <a:p>
            <a:r>
              <a:rPr lang="en-GB" dirty="0" smtClean="0"/>
              <a:t>One assessment per half term based</a:t>
            </a:r>
          </a:p>
          <a:p>
            <a:endParaRPr lang="en-GB" dirty="0" smtClean="0"/>
          </a:p>
          <a:p>
            <a:r>
              <a:rPr lang="en-GB" dirty="0" smtClean="0"/>
              <a:t>Success criteria and PLCs are used to support students in next steps.</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450286" y="203199"/>
            <a:ext cx="1591169" cy="180679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1150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u="sng" dirty="0" smtClean="0">
                <a:solidFill>
                  <a:schemeClr val="accent1">
                    <a:lumMod val="50000"/>
                  </a:schemeClr>
                </a:solidFill>
                <a:effectLst>
                  <a:outerShdw blurRad="38100" dist="38100" dir="2700000" algn="tl">
                    <a:srgbClr val="000000">
                      <a:alpha val="43137"/>
                    </a:srgbClr>
                  </a:outerShdw>
                </a:effectLst>
              </a:rPr>
              <a:t>Reporting to parents</a:t>
            </a:r>
            <a:endParaRPr lang="en-GB" sz="60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GB" dirty="0" smtClean="0"/>
              <a:t>Assessment reports will be available 2x a year for KS3 and 3x a year for KS4. </a:t>
            </a:r>
          </a:p>
          <a:p>
            <a:r>
              <a:rPr lang="en-GB" dirty="0" smtClean="0"/>
              <a:t>Assessment reports contain information to let you know if your child is making progress, attitude to learning and homework for each subject. </a:t>
            </a:r>
          </a:p>
          <a:p>
            <a:r>
              <a:rPr lang="en-GB" dirty="0" smtClean="0"/>
              <a:t>There will be a </a:t>
            </a:r>
            <a:r>
              <a:rPr lang="en-GB" b="1" dirty="0" smtClean="0">
                <a:solidFill>
                  <a:srgbClr val="FF0000"/>
                </a:solidFill>
              </a:rPr>
              <a:t>Winter and Summer exam series </a:t>
            </a:r>
            <a:r>
              <a:rPr lang="en-GB" dirty="0" smtClean="0"/>
              <a:t>each year and we will report % for each subject at KS3 and grades at KS4. </a:t>
            </a:r>
          </a:p>
          <a:p>
            <a:r>
              <a:rPr lang="en-GB" dirty="0" smtClean="0"/>
              <a:t>Year 11 will have an additional set of exams in March. </a:t>
            </a:r>
          </a:p>
          <a:p>
            <a:r>
              <a:rPr lang="en-GB" dirty="0" smtClean="0"/>
              <a:t>Once a year parents evening </a:t>
            </a:r>
          </a:p>
          <a:p>
            <a:r>
              <a:rPr lang="en-GB" dirty="0" smtClean="0"/>
              <a:t>Parent Information evenings will support in the preparation for exams</a:t>
            </a:r>
            <a:endParaRPr lang="en-GB"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034774" y="2278"/>
            <a:ext cx="1847024" cy="20512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556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365127"/>
            <a:ext cx="6118167" cy="624089"/>
          </a:xfrm>
        </p:spPr>
        <p:txBody>
          <a:bodyPr>
            <a:noAutofit/>
          </a:bodyPr>
          <a:lstStyle/>
          <a:p>
            <a:pPr algn="ctr"/>
            <a:r>
              <a:rPr lang="en-GB" sz="6000" b="1" u="sng" dirty="0" smtClean="0">
                <a:solidFill>
                  <a:schemeClr val="accent1">
                    <a:lumMod val="50000"/>
                  </a:schemeClr>
                </a:solidFill>
                <a:effectLst>
                  <a:outerShdw blurRad="38100" dist="38100" dir="2700000" algn="tl">
                    <a:srgbClr val="000000">
                      <a:alpha val="43137"/>
                    </a:srgbClr>
                  </a:outerShdw>
                </a:effectLst>
              </a:rPr>
              <a:t>KS3 report layout</a:t>
            </a:r>
            <a:endParaRPr lang="en-GB" sz="60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52650" y="4469700"/>
            <a:ext cx="7886700" cy="2222652"/>
          </a:xfrm>
        </p:spPr>
        <p:txBody>
          <a:bodyPr>
            <a:normAutofit fontScale="62500" lnSpcReduction="20000"/>
          </a:bodyPr>
          <a:lstStyle/>
          <a:p>
            <a:pPr marL="0" indent="0">
              <a:buNone/>
            </a:pPr>
            <a:endParaRPr lang="en-GB" b="1" dirty="0"/>
          </a:p>
          <a:p>
            <a:pPr marL="0" indent="0">
              <a:buNone/>
            </a:pPr>
            <a:r>
              <a:rPr lang="en-GB" b="1" dirty="0" smtClean="0"/>
              <a:t>Homework</a:t>
            </a:r>
            <a:r>
              <a:rPr lang="en-GB" b="1" dirty="0"/>
              <a:t>: </a:t>
            </a:r>
            <a:r>
              <a:rPr lang="en-GB" dirty="0"/>
              <a:t>This is reported as excellent, good, satisfactory, variable and poor. Excellent is reserved for homework that is always time, high performance, excellent presentation, excellent effort and completed to the best of their ability </a:t>
            </a:r>
            <a:endParaRPr lang="en-GB" dirty="0" smtClean="0"/>
          </a:p>
          <a:p>
            <a:pPr marL="0" indent="0">
              <a:buNone/>
            </a:pPr>
            <a:endParaRPr lang="en-GB" dirty="0" smtClean="0"/>
          </a:p>
          <a:p>
            <a:pPr marL="0" indent="0">
              <a:buNone/>
            </a:pPr>
            <a:r>
              <a:rPr lang="en-GB" b="1" dirty="0" smtClean="0"/>
              <a:t>Attitude </a:t>
            </a:r>
            <a:r>
              <a:rPr lang="en-GB" b="1" dirty="0"/>
              <a:t>to Learning: </a:t>
            </a:r>
            <a:r>
              <a:rPr lang="en-GB" dirty="0"/>
              <a:t>This is reported as motivated, active, passive, disengaged. A motivated student is an independent learner who is driven and highly aspirational. </a:t>
            </a:r>
            <a:endParaRPr lang="en-GB" dirty="0" smtClean="0"/>
          </a:p>
          <a:p>
            <a:pPr marL="0" indent="0">
              <a:buNone/>
            </a:pPr>
            <a:endParaRPr lang="en-GB" dirty="0"/>
          </a:p>
          <a:p>
            <a:pPr marL="0" indent="0">
              <a:buNone/>
            </a:pPr>
            <a:endParaRPr lang="en-GB" dirty="0" smtClean="0"/>
          </a:p>
        </p:txBody>
      </p:sp>
      <p:sp>
        <p:nvSpPr>
          <p:cNvPr id="4" name="TextBox 3"/>
          <p:cNvSpPr txBox="1"/>
          <p:nvPr/>
        </p:nvSpPr>
        <p:spPr>
          <a:xfrm>
            <a:off x="2061211" y="1438102"/>
            <a:ext cx="6038157" cy="3031599"/>
          </a:xfrm>
          <a:prstGeom prst="rect">
            <a:avLst/>
          </a:prstGeom>
          <a:noFill/>
        </p:spPr>
        <p:txBody>
          <a:bodyPr wrap="square" rtlCol="0">
            <a:spAutoFit/>
          </a:bodyPr>
          <a:lstStyle/>
          <a:p>
            <a:pPr defTabSz="685800">
              <a:lnSpc>
                <a:spcPct val="90000"/>
              </a:lnSpc>
              <a:spcBef>
                <a:spcPts val="750"/>
              </a:spcBef>
            </a:pPr>
            <a:r>
              <a:rPr lang="en-GB" sz="1900" b="1" dirty="0">
                <a:solidFill>
                  <a:prstClr val="black"/>
                </a:solidFill>
              </a:rPr>
              <a:t>Progress: </a:t>
            </a:r>
          </a:p>
          <a:p>
            <a:pPr marL="171450" indent="-171450" defTabSz="685800">
              <a:lnSpc>
                <a:spcPct val="90000"/>
              </a:lnSpc>
              <a:spcBef>
                <a:spcPts val="750"/>
              </a:spcBef>
              <a:buFont typeface="Wingdings" panose="05000000000000000000" pitchFamily="2" charset="2"/>
              <a:buChar char="Ø"/>
            </a:pPr>
            <a:r>
              <a:rPr lang="en-GB" sz="1900" dirty="0">
                <a:solidFill>
                  <a:prstClr val="black"/>
                </a:solidFill>
              </a:rPr>
              <a:t>Students are initially ranked using the average of their KS2 scores in reading and maths and assigned a quintile, so the year group </a:t>
            </a:r>
            <a:r>
              <a:rPr lang="en-GB" sz="1900" dirty="0">
                <a:solidFill>
                  <a:prstClr val="black"/>
                </a:solidFill>
              </a:rPr>
              <a:t>is divided </a:t>
            </a:r>
            <a:r>
              <a:rPr lang="en-GB" sz="1900" dirty="0">
                <a:solidFill>
                  <a:prstClr val="black"/>
                </a:solidFill>
              </a:rPr>
              <a:t>into 5 groups. </a:t>
            </a:r>
          </a:p>
          <a:p>
            <a:pPr marL="171450" indent="-171450" defTabSz="685800">
              <a:lnSpc>
                <a:spcPct val="90000"/>
              </a:lnSpc>
              <a:spcBef>
                <a:spcPts val="750"/>
              </a:spcBef>
              <a:buFont typeface="Wingdings" panose="05000000000000000000" pitchFamily="2" charset="2"/>
              <a:buChar char="Ø"/>
            </a:pPr>
            <a:r>
              <a:rPr lang="en-GB" sz="1900" dirty="0">
                <a:solidFill>
                  <a:prstClr val="black"/>
                </a:solidFill>
              </a:rPr>
              <a:t>After each exam series (summer and winter) students are ranked and re-assigned a quintile based on their new results.</a:t>
            </a:r>
          </a:p>
          <a:p>
            <a:pPr marL="171450" indent="-171450" defTabSz="685800">
              <a:lnSpc>
                <a:spcPct val="90000"/>
              </a:lnSpc>
              <a:spcBef>
                <a:spcPts val="750"/>
              </a:spcBef>
              <a:buFont typeface="Wingdings" panose="05000000000000000000" pitchFamily="2" charset="2"/>
              <a:buChar char="Ø"/>
            </a:pPr>
            <a:r>
              <a:rPr lang="en-GB" sz="1900" dirty="0">
                <a:solidFill>
                  <a:prstClr val="black"/>
                </a:solidFill>
              </a:rPr>
              <a:t>Students should aim to maintain or surpass their previous quintile and make overall progress from their starting quintile.</a:t>
            </a:r>
          </a:p>
        </p:txBody>
      </p:sp>
      <p:pic>
        <p:nvPicPr>
          <p:cNvPr id="5" name="Picture 4"/>
          <p:cNvPicPr>
            <a:picLocks noChangeAspect="1"/>
          </p:cNvPicPr>
          <p:nvPr/>
        </p:nvPicPr>
        <p:blipFill rotWithShape="1">
          <a:blip r:embed="rId2"/>
          <a:srcRect l="29406" t="15534" r="50590" b="7651"/>
          <a:stretch/>
        </p:blipFill>
        <p:spPr>
          <a:xfrm>
            <a:off x="8412653" y="224153"/>
            <a:ext cx="2047530" cy="4422663"/>
          </a:xfrm>
          <a:prstGeom prst="rect">
            <a:avLst/>
          </a:prstGeom>
        </p:spPr>
      </p:pic>
      <p:pic>
        <p:nvPicPr>
          <p:cNvPr id="6" name="Picture 5"/>
          <p:cNvPicPr/>
          <p:nvPr/>
        </p:nvPicPr>
        <p:blipFill rotWithShape="1">
          <a:blip r:embed="rId3" cstate="print">
            <a:extLst>
              <a:ext uri="{28A0092B-C50C-407E-A947-70E740481C1C}">
                <a14:useLocalDpi xmlns:a14="http://schemas.microsoft.com/office/drawing/2010/main" val="0"/>
              </a:ext>
            </a:extLst>
          </a:blip>
          <a:srcRect b="17569"/>
          <a:stretch/>
        </p:blipFill>
        <p:spPr bwMode="auto">
          <a:xfrm>
            <a:off x="10663382" y="0"/>
            <a:ext cx="1421615" cy="17104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433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9943" y="1067466"/>
            <a:ext cx="4450628" cy="4982627"/>
          </a:xfrm>
          <a:prstGeom prst="rect">
            <a:avLst/>
          </a:prstGeom>
        </p:spPr>
      </p:pic>
      <p:sp>
        <p:nvSpPr>
          <p:cNvPr id="2" name="Title 1"/>
          <p:cNvSpPr>
            <a:spLocks noGrp="1"/>
          </p:cNvSpPr>
          <p:nvPr>
            <p:ph type="ctrTitle"/>
          </p:nvPr>
        </p:nvSpPr>
        <p:spPr>
          <a:xfrm>
            <a:off x="6383984" y="391267"/>
            <a:ext cx="4136871" cy="4892040"/>
          </a:xfrm>
        </p:spPr>
        <p:txBody>
          <a:bodyPr>
            <a:normAutofit fontScale="90000"/>
          </a:bodyPr>
          <a:lstStyle/>
          <a:p>
            <a:pPr algn="l"/>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r>
              <a:rPr lang="en-GB" sz="2200" dirty="0"/>
              <a:t>This report is accessed through the SIMs app</a:t>
            </a:r>
            <a:br>
              <a:rPr lang="en-GB" sz="2200" dirty="0"/>
            </a:br>
            <a:r>
              <a:rPr lang="en-GB" sz="2200" dirty="0"/>
              <a:t>The </a:t>
            </a:r>
            <a:r>
              <a:rPr lang="en-GB" sz="2200" dirty="0"/>
              <a:t>report is designed to give parents and students an idea of how they are doing in their year group</a:t>
            </a:r>
            <a:br>
              <a:rPr lang="en-GB" sz="2200" dirty="0"/>
            </a:br>
            <a:r>
              <a:rPr lang="en-GB" sz="2200" dirty="0"/>
              <a:t/>
            </a:r>
            <a:br>
              <a:rPr lang="en-GB" sz="2200" dirty="0"/>
            </a:br>
            <a:r>
              <a:rPr lang="en-GB" sz="2200" dirty="0"/>
              <a:t>It provides teachers information on prior subject knowledge and what needs to be retaught</a:t>
            </a:r>
            <a:br>
              <a:rPr lang="en-GB" sz="2200" dirty="0"/>
            </a:br>
            <a:r>
              <a:rPr lang="en-GB" sz="2200" dirty="0"/>
              <a:t/>
            </a:r>
            <a:br>
              <a:rPr lang="en-GB" sz="2200" dirty="0"/>
            </a:br>
            <a:r>
              <a:rPr lang="en-GB" sz="2200" dirty="0"/>
              <a:t>It will provide information of which subjects they are doing well in and which subjects they maybe struggling in and need a greater focus on at home.</a:t>
            </a:r>
            <a:br>
              <a:rPr lang="en-GB" sz="2200" dirty="0"/>
            </a:br>
            <a:r>
              <a:rPr lang="en-GB" sz="2200" dirty="0"/>
              <a:t/>
            </a:r>
            <a:br>
              <a:rPr lang="en-GB" sz="2200" dirty="0"/>
            </a:br>
            <a:r>
              <a:rPr lang="en-GB" sz="2200" dirty="0"/>
              <a:t>Revision guides are available for core subjects through the library and purchased via parent pay or </a:t>
            </a:r>
            <a:r>
              <a:rPr lang="en-GB" sz="2200" dirty="0" err="1"/>
              <a:t>bbc</a:t>
            </a:r>
            <a:r>
              <a:rPr lang="en-GB" sz="2200" dirty="0"/>
              <a:t> </a:t>
            </a:r>
            <a:r>
              <a:rPr lang="en-GB" sz="2200" dirty="0" err="1"/>
              <a:t>bitesize</a:t>
            </a:r>
            <a:r>
              <a:rPr lang="en-GB" sz="2200" dirty="0"/>
              <a:t> can support learning</a:t>
            </a:r>
            <a:br>
              <a:rPr lang="en-GB" sz="2200" dirty="0"/>
            </a:br>
            <a:endParaRPr lang="en-GB" sz="2200" dirty="0"/>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b="17569"/>
          <a:stretch/>
        </p:blipFill>
        <p:spPr bwMode="auto">
          <a:xfrm>
            <a:off x="10663382" y="0"/>
            <a:ext cx="1421615" cy="17104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85909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u="sng" dirty="0" smtClean="0">
                <a:solidFill>
                  <a:schemeClr val="accent1">
                    <a:lumMod val="50000"/>
                  </a:schemeClr>
                </a:solidFill>
                <a:effectLst>
                  <a:outerShdw blurRad="38100" dist="38100" dir="2700000" algn="tl">
                    <a:srgbClr val="000000">
                      <a:alpha val="43137"/>
                    </a:srgbClr>
                  </a:outerShdw>
                </a:effectLst>
              </a:rPr>
              <a:t>GCSE Grades</a:t>
            </a:r>
            <a:endParaRPr lang="en-GB" sz="54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b="1" dirty="0" smtClean="0">
                <a:solidFill>
                  <a:schemeClr val="accent1">
                    <a:lumMod val="50000"/>
                  </a:schemeClr>
                </a:solidFill>
                <a:effectLst>
                  <a:outerShdw blurRad="38100" dist="38100" dir="2700000" algn="tl">
                    <a:srgbClr val="000000">
                      <a:alpha val="43137"/>
                    </a:srgbClr>
                  </a:outerShdw>
                </a:effectLst>
              </a:rPr>
              <a:t>grade 4 </a:t>
            </a:r>
            <a:r>
              <a:rPr lang="en-GB" dirty="0" smtClean="0"/>
              <a:t>will be achieved by the same proportion of pupils who currently attain a grade C or higher. This is known as the standard pass.</a:t>
            </a:r>
          </a:p>
          <a:p>
            <a:endParaRPr lang="en-GB" dirty="0" smtClean="0"/>
          </a:p>
          <a:p>
            <a:r>
              <a:rPr lang="en-GB" dirty="0" smtClean="0"/>
              <a:t>A </a:t>
            </a:r>
            <a:r>
              <a:rPr lang="en-GB" b="1" dirty="0" smtClean="0">
                <a:solidFill>
                  <a:schemeClr val="accent1">
                    <a:lumMod val="50000"/>
                  </a:schemeClr>
                </a:solidFill>
                <a:effectLst>
                  <a:outerShdw blurRad="38100" dist="38100" dir="2700000" algn="tl">
                    <a:srgbClr val="000000">
                      <a:alpha val="43137"/>
                    </a:srgbClr>
                  </a:outerShdw>
                </a:effectLst>
              </a:rPr>
              <a:t>grade 5</a:t>
            </a:r>
            <a:r>
              <a:rPr lang="en-GB" dirty="0" smtClean="0"/>
              <a:t> has been set as a GOOD PASS and is intended to act as a benchmark against international standards. </a:t>
            </a:r>
          </a:p>
          <a:p>
            <a:endParaRPr lang="en-GB" dirty="0" smtClean="0"/>
          </a:p>
          <a:p>
            <a:r>
              <a:rPr lang="en-GB" dirty="0" smtClean="0"/>
              <a:t>A </a:t>
            </a:r>
            <a:r>
              <a:rPr lang="en-GB" b="1" dirty="0" smtClean="0">
                <a:solidFill>
                  <a:schemeClr val="accent1">
                    <a:lumMod val="50000"/>
                  </a:schemeClr>
                </a:solidFill>
                <a:effectLst>
                  <a:outerShdw blurRad="38100" dist="38100" dir="2700000" algn="tl">
                    <a:srgbClr val="000000">
                      <a:alpha val="43137"/>
                    </a:srgbClr>
                  </a:outerShdw>
                </a:effectLst>
              </a:rPr>
              <a:t>grade 7</a:t>
            </a:r>
            <a:r>
              <a:rPr lang="en-GB" dirty="0" smtClean="0"/>
              <a:t> should be set such that the proportion achieving grades 7, 8 or 9 should be the same as those who were awarded A or A*.</a:t>
            </a:r>
            <a:endParaRPr lang="en-GB"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668000" y="2278"/>
            <a:ext cx="1213798" cy="15979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57182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solidFill>
                  <a:schemeClr val="accent1">
                    <a:lumMod val="50000"/>
                  </a:schemeClr>
                </a:solidFill>
                <a:effectLst>
                  <a:outerShdw blurRad="38100" dist="38100" dir="2700000" algn="tl">
                    <a:srgbClr val="000000">
                      <a:alpha val="43137"/>
                    </a:srgbClr>
                  </a:outerShdw>
                </a:effectLst>
              </a:rPr>
              <a:t>KS4 Report Layout</a:t>
            </a:r>
            <a:endParaRPr lang="en-GB" sz="4800" b="1" u="sng"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262743"/>
            <a:ext cx="10972800" cy="5595257"/>
          </a:xfrm>
        </p:spPr>
        <p:txBody>
          <a:bodyPr>
            <a:normAutofit fontScale="70000" lnSpcReduction="20000"/>
          </a:bodyPr>
          <a:lstStyle/>
          <a:p>
            <a:r>
              <a:rPr lang="en-GB" b="1" dirty="0">
                <a:solidFill>
                  <a:schemeClr val="accent1">
                    <a:lumMod val="50000"/>
                  </a:schemeClr>
                </a:solidFill>
              </a:rPr>
              <a:t>Target</a:t>
            </a:r>
            <a:r>
              <a:rPr lang="en-GB" dirty="0"/>
              <a:t>: This is based on prior attainment from KS2 results in reading and maths and goes from Grades 1- 9 (9 being the highest). These targets are ambitious and can change according to performance. </a:t>
            </a:r>
            <a:endParaRPr lang="en-GB" dirty="0" smtClean="0"/>
          </a:p>
          <a:p>
            <a:endParaRPr lang="en-GB" dirty="0" smtClean="0"/>
          </a:p>
          <a:p>
            <a:r>
              <a:rPr lang="en-GB" b="1" dirty="0" smtClean="0">
                <a:solidFill>
                  <a:schemeClr val="accent1">
                    <a:lumMod val="50000"/>
                  </a:schemeClr>
                </a:solidFill>
              </a:rPr>
              <a:t>Homework</a:t>
            </a:r>
            <a:r>
              <a:rPr lang="en-GB" dirty="0"/>
              <a:t>: This is reported as excellent, good, satisfactory, variable and poor. Excellent is reserved for homework that is always time, high performance, excellent presentation, excellent effort and completed to the best of their </a:t>
            </a:r>
            <a:r>
              <a:rPr lang="en-GB" dirty="0" smtClean="0"/>
              <a:t>ability.</a:t>
            </a:r>
          </a:p>
          <a:p>
            <a:endParaRPr lang="en-GB" dirty="0" smtClean="0"/>
          </a:p>
          <a:p>
            <a:r>
              <a:rPr lang="en-GB" b="1" dirty="0" smtClean="0">
                <a:solidFill>
                  <a:schemeClr val="accent1">
                    <a:lumMod val="50000"/>
                  </a:schemeClr>
                </a:solidFill>
              </a:rPr>
              <a:t>Attitude </a:t>
            </a:r>
            <a:r>
              <a:rPr lang="en-GB" b="1" dirty="0">
                <a:solidFill>
                  <a:schemeClr val="accent1">
                    <a:lumMod val="50000"/>
                  </a:schemeClr>
                </a:solidFill>
              </a:rPr>
              <a:t>to Learning</a:t>
            </a:r>
            <a:r>
              <a:rPr lang="en-GB" dirty="0"/>
              <a:t>: This is reported as motivated, active, passive, disengaged. A motivated student is an independent learner who is driven and highly </a:t>
            </a:r>
            <a:r>
              <a:rPr lang="en-GB" dirty="0" smtClean="0"/>
              <a:t>aspirational.</a:t>
            </a:r>
          </a:p>
          <a:p>
            <a:endParaRPr lang="en-GB" dirty="0" smtClean="0"/>
          </a:p>
          <a:p>
            <a:r>
              <a:rPr lang="en-GB" b="1" dirty="0" smtClean="0">
                <a:solidFill>
                  <a:schemeClr val="accent1">
                    <a:lumMod val="50000"/>
                  </a:schemeClr>
                </a:solidFill>
              </a:rPr>
              <a:t>Working </a:t>
            </a:r>
            <a:r>
              <a:rPr lang="en-GB" b="1" dirty="0">
                <a:solidFill>
                  <a:schemeClr val="accent1">
                    <a:lumMod val="50000"/>
                  </a:schemeClr>
                </a:solidFill>
              </a:rPr>
              <a:t>at Grade</a:t>
            </a:r>
            <a:r>
              <a:rPr lang="en-GB" dirty="0"/>
              <a:t>: This grade is how they are performing at this time and is based on GCSE grades 1-9 (9 being the highest). A ‘+’ means that they are secure in that grade and have potential to get the next grade. A ‘–’ means that they are less secure in that grade and are close to the lower boundary. </a:t>
            </a:r>
            <a:endParaRPr lang="en-GB" dirty="0" smtClean="0"/>
          </a:p>
          <a:p>
            <a:endParaRPr lang="en-GB" dirty="0" smtClean="0"/>
          </a:p>
          <a:p>
            <a:r>
              <a:rPr lang="en-GB" b="1" dirty="0" smtClean="0">
                <a:solidFill>
                  <a:schemeClr val="accent1">
                    <a:lumMod val="50000"/>
                  </a:schemeClr>
                </a:solidFill>
              </a:rPr>
              <a:t>Prediction</a:t>
            </a:r>
            <a:r>
              <a:rPr lang="en-GB" dirty="0"/>
              <a:t>: This grade is a teachers professional prediction for what they believe the child to receive in their GCSE.</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17569"/>
          <a:stretch/>
        </p:blipFill>
        <p:spPr bwMode="auto">
          <a:xfrm>
            <a:off x="10668000" y="2278"/>
            <a:ext cx="1213798" cy="15979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9176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818</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Wingdings</vt:lpstr>
      <vt:lpstr>Office Theme</vt:lpstr>
      <vt:lpstr>1_Office Theme</vt:lpstr>
      <vt:lpstr>Reporting Systems </vt:lpstr>
      <vt:lpstr>Purpose</vt:lpstr>
      <vt:lpstr>What do we want to achieve?</vt:lpstr>
      <vt:lpstr>Assessment over a half term</vt:lpstr>
      <vt:lpstr>Reporting to parents</vt:lpstr>
      <vt:lpstr>KS3 report layout</vt:lpstr>
      <vt:lpstr>     This report is accessed through the SIMs app The report is designed to give parents and students an idea of how they are doing in their year group  It provides teachers information on prior subject knowledge and what needs to be retaught  It will provide information of which subjects they are doing well in and which subjects they maybe struggling in and need a greater focus on at home.  Revision guides are available for core subjects through the library and purchased via parent pay or bbc bitesize can support learning </vt:lpstr>
      <vt:lpstr>GCSE Grades</vt:lpstr>
      <vt:lpstr>KS4 Report Layout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Systems</dc:title>
  <dc:creator>L Rainey</dc:creator>
  <cp:lastModifiedBy>L Rainey</cp:lastModifiedBy>
  <cp:revision>7</cp:revision>
  <dcterms:created xsi:type="dcterms:W3CDTF">2024-05-07T12:16:48Z</dcterms:created>
  <dcterms:modified xsi:type="dcterms:W3CDTF">2024-05-07T13:43:56Z</dcterms:modified>
</cp:coreProperties>
</file>