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63" r:id="rId4"/>
    <p:sldId id="259" r:id="rId5"/>
    <p:sldId id="260" r:id="rId6"/>
    <p:sldId id="262"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1" autoAdjust="0"/>
    <p:restoredTop sz="94660"/>
  </p:normalViewPr>
  <p:slideViewPr>
    <p:cSldViewPr snapToGrid="0">
      <p:cViewPr varScale="1">
        <p:scale>
          <a:sx n="87" d="100"/>
          <a:sy n="87" d="100"/>
        </p:scale>
        <p:origin x="28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0FF64C-2BA3-469C-B70C-B42609C92E07}" type="datetimeFigureOut">
              <a:rPr lang="en-GB" smtClean="0"/>
              <a:t>25/04/2022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125861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0FF64C-2BA3-469C-B70C-B42609C92E07}" type="datetimeFigureOut">
              <a:rPr lang="en-GB" smtClean="0"/>
              <a:t>25/04/2022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80660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0FF64C-2BA3-469C-B70C-B42609C92E07}" type="datetimeFigureOut">
              <a:rPr lang="en-GB" smtClean="0"/>
              <a:t>25/04/2022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94013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0FF64C-2BA3-469C-B70C-B42609C92E07}" type="datetimeFigureOut">
              <a:rPr lang="en-GB" smtClean="0"/>
              <a:t>25/04/2022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297006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0FF64C-2BA3-469C-B70C-B42609C92E07}" type="datetimeFigureOut">
              <a:rPr lang="en-GB" smtClean="0"/>
              <a:t>25/04/2022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426761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0FF64C-2BA3-469C-B70C-B42609C92E07}" type="datetimeFigureOut">
              <a:rPr lang="en-GB" smtClean="0"/>
              <a:t>25/04/2022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101081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0FF64C-2BA3-469C-B70C-B42609C92E07}" type="datetimeFigureOut">
              <a:rPr lang="en-GB" smtClean="0"/>
              <a:t>25/04/2022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421500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0FF64C-2BA3-469C-B70C-B42609C92E07}" type="datetimeFigureOut">
              <a:rPr lang="en-GB" smtClean="0"/>
              <a:t>25/04/2022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151050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FF64C-2BA3-469C-B70C-B42609C92E07}" type="datetimeFigureOut">
              <a:rPr lang="en-GB" smtClean="0"/>
              <a:t>25/04/2022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6026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80FF64C-2BA3-469C-B70C-B42609C92E07}" type="datetimeFigureOut">
              <a:rPr lang="en-GB" smtClean="0"/>
              <a:t>25/04/2022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2830087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80FF64C-2BA3-469C-B70C-B42609C92E07}" type="datetimeFigureOut">
              <a:rPr lang="en-GB" smtClean="0"/>
              <a:t>25/04/2022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4EBA57-E3E2-4661-BA2F-5E510EDEB1CA}" type="slidenum">
              <a:rPr lang="en-GB" smtClean="0"/>
              <a:t>‹#›</a:t>
            </a:fld>
            <a:endParaRPr lang="en-GB"/>
          </a:p>
        </p:txBody>
      </p:sp>
    </p:spTree>
    <p:extLst>
      <p:ext uri="{BB962C8B-B14F-4D97-AF65-F5344CB8AC3E}">
        <p14:creationId xmlns:p14="http://schemas.microsoft.com/office/powerpoint/2010/main" val="28203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0FF64C-2BA3-469C-B70C-B42609C92E07}" type="datetimeFigureOut">
              <a:rPr lang="en-GB" smtClean="0"/>
              <a:t>25/04/2022</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94EBA57-E3E2-4661-BA2F-5E510EDEB1CA}" type="slidenum">
              <a:rPr lang="en-GB" smtClean="0"/>
              <a:t>‹#›</a:t>
            </a:fld>
            <a:endParaRPr lang="en-GB"/>
          </a:p>
        </p:txBody>
      </p:sp>
    </p:spTree>
    <p:extLst>
      <p:ext uri="{BB962C8B-B14F-4D97-AF65-F5344CB8AC3E}">
        <p14:creationId xmlns:p14="http://schemas.microsoft.com/office/powerpoint/2010/main" val="113716244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uk/url?sa=i&amp;rct=j&amp;q=mind+map&amp;source=images&amp;cd=&amp;cad=rja&amp;docid=rT-jXQEkihuEXM&amp;tbnid=_RMLxr4cQUwIhM:&amp;ved=0CAUQjRw&amp;url=http://learningfundamentals.com.au/resources/&amp;ei=AfKNUfzZDKXb0QWcjoH4AQ&amp;psig=AFQjCNEUgqqga0DN65cLdr5ezSkKphQVwg&amp;ust=1368343391823031"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www.google.co.uk/url?sa=i&amp;rct=j&amp;q=online+quiz&amp;source=images&amp;cd=&amp;cad=rja&amp;docid=UGLHY-N5Q9I2qM&amp;tbnid=15MKZUDfoA08JM:&amp;ved=0CAUQjRw&amp;url=http://pakfever.com/2013/02/347/&amp;ei=FOyNUbyGDIyT0AXmj4HAAw&amp;bvm=bv.46340616,d.d2k&amp;psig=AFQjCNEzm2LtXsnkwx5gwvnBLeLAZ9G4JA&amp;ust=1368341897287217" TargetMode="External"/><Relationship Id="rId1" Type="http://schemas.openxmlformats.org/officeDocument/2006/relationships/slideLayout" Target="../slideLayouts/slideLayout1.xml"/><Relationship Id="rId6" Type="http://schemas.openxmlformats.org/officeDocument/2006/relationships/hyperlink" Target="http://www.google.co.uk/url?sa=i&amp;rct=j&amp;q=solo+compare+and+contrast+template&amp;source=images&amp;cd=&amp;cad=rja&amp;docid=RiIPyjhWNSVFmM&amp;tbnid=wNdoJ5S9sIWNyM:&amp;ved=0CAUQjRw&amp;url=http://pamhook.com/wiki/The_Language_of_Learning&amp;ei=oPGNUYLdIMiw0QWImYGICw&amp;psig=AFQjCNFPFF1Ts-zz6Ew0FWvyWhPQDJw1NA&amp;ust=1368343318614991" TargetMode="External"/><Relationship Id="rId5" Type="http://schemas.openxmlformats.org/officeDocument/2006/relationships/image" Target="../media/image18.jpeg"/><Relationship Id="rId10" Type="http://schemas.openxmlformats.org/officeDocument/2006/relationships/image" Target="../media/image21.png"/><Relationship Id="rId4" Type="http://schemas.openxmlformats.org/officeDocument/2006/relationships/hyperlink" Target="http://www.google.co.uk/url?sa=i&amp;rct=j&amp;q=talking+cartoon&amp;source=images&amp;cd=&amp;cad=rja&amp;docid=rWT4jzcRLcBOOM&amp;tbnid=k6NZhVISLTO0BM:&amp;ved=0CAUQjRw&amp;url=http://www.kikimaurey.com/mentoring-magic-can-you-pass-it-forward/painted-cartoon-of-two-people-talking-for-kiki-by-katy/&amp;ei=XvGNUZ3wOdGo0wXt_4CYCw&amp;psig=AFQjCNF68uYEdp8xf9T4KxR8Q8uoYugubg&amp;ust=1368343217731669" TargetMode="Externa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4350" y="1496484"/>
            <a:ext cx="5829300" cy="1465791"/>
          </a:xfrm>
        </p:spPr>
        <p:style>
          <a:lnRef idx="0">
            <a:schemeClr val="accent5"/>
          </a:lnRef>
          <a:fillRef idx="3">
            <a:schemeClr val="accent5"/>
          </a:fillRef>
          <a:effectRef idx="3">
            <a:schemeClr val="accent5"/>
          </a:effectRef>
          <a:fontRef idx="minor">
            <a:schemeClr val="lt1"/>
          </a:fontRef>
        </p:style>
        <p:txBody>
          <a:bodyPr/>
          <a:lstStyle/>
          <a:p>
            <a:r>
              <a:rPr lang="en-GB" dirty="0" smtClean="0"/>
              <a:t>Sale High School Revision Guide</a:t>
            </a:r>
            <a:endParaRPr lang="en-GB" dirty="0"/>
          </a:p>
        </p:txBody>
      </p:sp>
      <p:sp>
        <p:nvSpPr>
          <p:cNvPr id="5" name="Subtitle 4"/>
          <p:cNvSpPr>
            <a:spLocks noGrp="1"/>
          </p:cNvSpPr>
          <p:nvPr>
            <p:ph type="subTitle" idx="1"/>
          </p:nvPr>
        </p:nvSpPr>
        <p:spPr>
          <a:xfrm>
            <a:off x="847725" y="7534275"/>
            <a:ext cx="5162550" cy="561975"/>
          </a:xfrm>
        </p:spPr>
        <p:txBody>
          <a:bodyPr>
            <a:normAutofit/>
          </a:bodyPr>
          <a:lstStyle/>
          <a:p>
            <a:r>
              <a:rPr lang="en-GB" dirty="0" smtClean="0"/>
              <a:t>How to prepare for </a:t>
            </a:r>
            <a:r>
              <a:rPr lang="en-GB" dirty="0" smtClean="0"/>
              <a:t>exams, tests</a:t>
            </a:r>
            <a:r>
              <a:rPr lang="en-GB" dirty="0"/>
              <a:t> </a:t>
            </a:r>
            <a:r>
              <a:rPr lang="en-GB" dirty="0" smtClean="0"/>
              <a:t>and</a:t>
            </a:r>
            <a:r>
              <a:rPr lang="en-GB" dirty="0" smtClean="0"/>
              <a:t> assessments</a:t>
            </a:r>
            <a:endParaRPr lang="en-GB" dirty="0"/>
          </a:p>
        </p:txBody>
      </p:sp>
    </p:spTree>
    <p:extLst>
      <p:ext uri="{BB962C8B-B14F-4D97-AF65-F5344CB8AC3E}">
        <p14:creationId xmlns:p14="http://schemas.microsoft.com/office/powerpoint/2010/main" val="2085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538163" y="419100"/>
            <a:ext cx="5915025" cy="8397876"/>
          </a:xfrm>
        </p:spPr>
        <p:txBody>
          <a:bodyPr>
            <a:noAutofit/>
          </a:bodyPr>
          <a:lstStyle/>
          <a:p>
            <a:pPr marL="0" indent="0" algn="ctr">
              <a:buNone/>
            </a:pPr>
            <a:r>
              <a:rPr lang="en-GB" sz="1400" b="1" dirty="0" smtClean="0"/>
              <a:t>The statistics about revision</a:t>
            </a:r>
          </a:p>
          <a:p>
            <a:pPr marL="0" indent="0">
              <a:buNone/>
            </a:pPr>
            <a:r>
              <a:rPr lang="en-GB" sz="1200" dirty="0" smtClean="0"/>
              <a:t>After studying a topic the average person forgets</a:t>
            </a:r>
          </a:p>
          <a:p>
            <a:pPr marL="0">
              <a:lnSpc>
                <a:spcPct val="120000"/>
              </a:lnSpc>
              <a:spcBef>
                <a:spcPts val="0"/>
              </a:spcBef>
            </a:pPr>
            <a:r>
              <a:rPr lang="en-GB" sz="1200" dirty="0"/>
              <a:t>66% </a:t>
            </a:r>
            <a:r>
              <a:rPr lang="en-GB" sz="1200" dirty="0" smtClean="0"/>
              <a:t>of material after </a:t>
            </a:r>
            <a:r>
              <a:rPr lang="en-GB" sz="1200" dirty="0"/>
              <a:t>7 days</a:t>
            </a:r>
          </a:p>
          <a:p>
            <a:pPr marL="0">
              <a:lnSpc>
                <a:spcPct val="120000"/>
              </a:lnSpc>
              <a:spcBef>
                <a:spcPts val="0"/>
              </a:spcBef>
            </a:pPr>
            <a:r>
              <a:rPr lang="en-GB" sz="1200" dirty="0"/>
              <a:t>88% </a:t>
            </a:r>
            <a:r>
              <a:rPr lang="en-GB" sz="1200" dirty="0" smtClean="0"/>
              <a:t>of material after </a:t>
            </a:r>
            <a:r>
              <a:rPr lang="en-GB" sz="1200" dirty="0"/>
              <a:t>6 </a:t>
            </a:r>
            <a:r>
              <a:rPr lang="en-GB" sz="1200" dirty="0" smtClean="0"/>
              <a:t>weeks</a:t>
            </a:r>
            <a:endParaRPr lang="en-GB" sz="1200" dirty="0"/>
          </a:p>
          <a:p>
            <a:pPr marL="0" indent="0">
              <a:buNone/>
            </a:pPr>
            <a:r>
              <a:rPr lang="en-GB" sz="1200" dirty="0"/>
              <a:t>Reading notes and text books leads to a mere 10% retention.  Do NOT revise by just </a:t>
            </a:r>
            <a:r>
              <a:rPr lang="en-GB" sz="1200" dirty="0" smtClean="0"/>
              <a:t>reading.</a:t>
            </a:r>
            <a:r>
              <a:rPr lang="en-GB" sz="1200" b="1" dirty="0" smtClean="0"/>
              <a:t> </a:t>
            </a:r>
          </a:p>
          <a:p>
            <a:pPr marL="0" indent="0">
              <a:buNone/>
            </a:pPr>
            <a:r>
              <a:rPr lang="en-GB" sz="1200" dirty="0" smtClean="0"/>
              <a:t>To remember </a:t>
            </a:r>
            <a:r>
              <a:rPr lang="en-GB" sz="1200" dirty="0"/>
              <a:t>information </a:t>
            </a:r>
            <a:r>
              <a:rPr lang="en-GB" sz="1200" dirty="0" smtClean="0"/>
              <a:t>the information that you need for your exam </a:t>
            </a:r>
            <a:r>
              <a:rPr lang="en-GB" sz="1200" dirty="0"/>
              <a:t>you must review it and review it. It will then stick better</a:t>
            </a:r>
            <a:r>
              <a:rPr lang="en-GB" sz="1200" dirty="0" smtClean="0"/>
              <a:t>.</a:t>
            </a:r>
          </a:p>
          <a:p>
            <a:pPr marL="0" indent="0">
              <a:buNone/>
            </a:pPr>
            <a:endParaRPr lang="en-GB" sz="1000" dirty="0" smtClean="0"/>
          </a:p>
          <a:p>
            <a:pPr marL="0" indent="0">
              <a:buNone/>
            </a:pPr>
            <a:endParaRPr lang="en-GB" sz="1000" dirty="0"/>
          </a:p>
          <a:p>
            <a:pPr marL="0" indent="0">
              <a:buNone/>
            </a:pPr>
            <a:endParaRPr lang="en-GB" sz="1000" dirty="0" smtClean="0"/>
          </a:p>
          <a:p>
            <a:pPr marL="0" indent="0">
              <a:buNone/>
            </a:pPr>
            <a:endParaRPr lang="en-GB" sz="1000" dirty="0"/>
          </a:p>
          <a:p>
            <a:pPr marL="0" indent="0">
              <a:buNone/>
            </a:pPr>
            <a:endParaRPr lang="en-GB" sz="1000" dirty="0" smtClean="0"/>
          </a:p>
          <a:p>
            <a:pPr marL="0" indent="0">
              <a:buNone/>
            </a:pPr>
            <a:endParaRPr lang="en-GB" sz="1000" dirty="0"/>
          </a:p>
          <a:p>
            <a:pPr marL="0" indent="0">
              <a:buNone/>
            </a:pPr>
            <a:endParaRPr lang="en-GB" sz="1000" dirty="0"/>
          </a:p>
          <a:p>
            <a:pPr marL="0" indent="0" algn="ctr">
              <a:buNone/>
            </a:pPr>
            <a:r>
              <a:rPr lang="en-GB" sz="1400" b="1" dirty="0" smtClean="0"/>
              <a:t>Spaced learning and review</a:t>
            </a:r>
          </a:p>
          <a:p>
            <a:pPr marL="0" indent="0">
              <a:buNone/>
            </a:pPr>
            <a:r>
              <a:rPr lang="en-GB" sz="1200" dirty="0" smtClean="0"/>
              <a:t>After each hour revising a topic you need to review </a:t>
            </a:r>
            <a:r>
              <a:rPr lang="en-GB" sz="1200" b="1" dirty="0" smtClean="0"/>
              <a:t>at least 4 more times </a:t>
            </a:r>
            <a:r>
              <a:rPr lang="en-GB" sz="1200" dirty="0" smtClean="0"/>
              <a:t>to make it stick. </a:t>
            </a:r>
          </a:p>
          <a:p>
            <a:pPr marL="0" indent="0">
              <a:buNone/>
            </a:pPr>
            <a:endParaRPr lang="en-GB" sz="1200" dirty="0" smtClean="0"/>
          </a:p>
          <a:p>
            <a:pPr marL="228600" indent="-228600">
              <a:lnSpc>
                <a:spcPct val="120000"/>
              </a:lnSpc>
              <a:spcBef>
                <a:spcPts val="0"/>
              </a:spcBef>
              <a:buFont typeface="+mj-lt"/>
              <a:buAutoNum type="arabicPeriod"/>
            </a:pPr>
            <a:r>
              <a:rPr lang="en-GB" sz="1200" dirty="0" smtClean="0"/>
              <a:t>10 </a:t>
            </a:r>
            <a:r>
              <a:rPr lang="en-GB" sz="1200" dirty="0"/>
              <a:t>minutes later revise the topic for 10 minutes</a:t>
            </a:r>
          </a:p>
          <a:p>
            <a:pPr marL="228600" indent="-228600">
              <a:lnSpc>
                <a:spcPct val="120000"/>
              </a:lnSpc>
              <a:spcBef>
                <a:spcPts val="0"/>
              </a:spcBef>
              <a:buFont typeface="+mj-lt"/>
              <a:buAutoNum type="arabicPeriod"/>
            </a:pPr>
            <a:r>
              <a:rPr lang="en-GB" sz="1200" dirty="0"/>
              <a:t>1 day later revise the topic for 5 minutes</a:t>
            </a:r>
          </a:p>
          <a:p>
            <a:pPr marL="228600" indent="-228600">
              <a:lnSpc>
                <a:spcPct val="120000"/>
              </a:lnSpc>
              <a:spcBef>
                <a:spcPts val="0"/>
              </a:spcBef>
              <a:buFont typeface="+mj-lt"/>
              <a:buAutoNum type="arabicPeriod"/>
            </a:pPr>
            <a:r>
              <a:rPr lang="en-GB" sz="1200" dirty="0"/>
              <a:t>1 week later revise the topic for 2-5 minutes</a:t>
            </a:r>
          </a:p>
          <a:p>
            <a:pPr marL="228600" indent="-228600">
              <a:lnSpc>
                <a:spcPct val="120000"/>
              </a:lnSpc>
              <a:spcBef>
                <a:spcPts val="0"/>
              </a:spcBef>
              <a:buFont typeface="+mj-lt"/>
              <a:buAutoNum type="arabicPeriod"/>
            </a:pPr>
            <a:r>
              <a:rPr lang="en-GB" sz="1200" dirty="0"/>
              <a:t>1 month later revise the topic for 2-5 minutes</a:t>
            </a:r>
          </a:p>
          <a:p>
            <a:pPr marL="228600" indent="-228600">
              <a:lnSpc>
                <a:spcPct val="120000"/>
              </a:lnSpc>
              <a:spcBef>
                <a:spcPts val="0"/>
              </a:spcBef>
              <a:buFont typeface="+mj-lt"/>
              <a:buAutoNum type="arabicPeriod"/>
            </a:pPr>
            <a:r>
              <a:rPr lang="en-GB" sz="1200" dirty="0"/>
              <a:t>Before exams revise the topic as required.</a:t>
            </a:r>
          </a:p>
          <a:p>
            <a:pPr marL="0" indent="0">
              <a:buNone/>
            </a:pPr>
            <a:r>
              <a:rPr lang="en-GB" sz="1200" dirty="0"/>
              <a:t>Each time knowledge is reinforced; it enters deeper into the long-term memory and becomes more stable</a:t>
            </a:r>
            <a:r>
              <a:rPr lang="en-GB" sz="1200" dirty="0" smtClean="0"/>
              <a:t>. </a:t>
            </a:r>
          </a:p>
        </p:txBody>
      </p:sp>
      <p:pic>
        <p:nvPicPr>
          <p:cNvPr id="4" name="Picture 3"/>
          <p:cNvPicPr>
            <a:picLocks noChangeAspect="1"/>
          </p:cNvPicPr>
          <p:nvPr/>
        </p:nvPicPr>
        <p:blipFill>
          <a:blip r:embed="rId2"/>
          <a:stretch>
            <a:fillRect/>
          </a:stretch>
        </p:blipFill>
        <p:spPr>
          <a:xfrm>
            <a:off x="864155" y="6308285"/>
            <a:ext cx="1983820" cy="1353202"/>
          </a:xfrm>
          <a:prstGeom prst="rect">
            <a:avLst/>
          </a:prstGeom>
        </p:spPr>
      </p:pic>
      <p:pic>
        <p:nvPicPr>
          <p:cNvPr id="5" name="Picture 4"/>
          <p:cNvPicPr>
            <a:picLocks noChangeAspect="1"/>
          </p:cNvPicPr>
          <p:nvPr/>
        </p:nvPicPr>
        <p:blipFill>
          <a:blip r:embed="rId3"/>
          <a:stretch>
            <a:fillRect/>
          </a:stretch>
        </p:blipFill>
        <p:spPr>
          <a:xfrm>
            <a:off x="864155" y="2165581"/>
            <a:ext cx="2202896" cy="1535965"/>
          </a:xfrm>
          <a:prstGeom prst="rect">
            <a:avLst/>
          </a:prstGeom>
        </p:spPr>
      </p:pic>
      <p:sp>
        <p:nvSpPr>
          <p:cNvPr id="6" name="TextBox 5"/>
          <p:cNvSpPr txBox="1"/>
          <p:nvPr/>
        </p:nvSpPr>
        <p:spPr>
          <a:xfrm>
            <a:off x="3067052" y="2653310"/>
            <a:ext cx="3319462" cy="600164"/>
          </a:xfrm>
          <a:prstGeom prst="rect">
            <a:avLst/>
          </a:prstGeom>
          <a:noFill/>
        </p:spPr>
        <p:txBody>
          <a:bodyPr wrap="square" rtlCol="0">
            <a:spAutoFit/>
          </a:bodyPr>
          <a:lstStyle/>
          <a:p>
            <a:r>
              <a:rPr lang="en-GB" sz="1100" dirty="0">
                <a:latin typeface="Calibri" panose="020F0502020204030204" pitchFamily="34" charset="0"/>
                <a:ea typeface="Calibri" panose="020F0502020204030204" pitchFamily="34" charset="0"/>
                <a:cs typeface="Times New Roman" panose="02020603050405020304" pitchFamily="18" charset="0"/>
              </a:rPr>
              <a:t>This diagram shows that if we only go over a topic once we forget almost all of it very quickly.  We call this the ‘slide of doom!’</a:t>
            </a:r>
            <a:endParaRPr lang="en-GB" sz="1100" dirty="0"/>
          </a:p>
        </p:txBody>
      </p:sp>
      <p:sp>
        <p:nvSpPr>
          <p:cNvPr id="7" name="TextBox 6"/>
          <p:cNvSpPr txBox="1"/>
          <p:nvPr/>
        </p:nvSpPr>
        <p:spPr>
          <a:xfrm>
            <a:off x="2914650" y="6572250"/>
            <a:ext cx="3538538" cy="600164"/>
          </a:xfrm>
          <a:prstGeom prst="rect">
            <a:avLst/>
          </a:prstGeom>
          <a:noFill/>
        </p:spPr>
        <p:txBody>
          <a:bodyPr wrap="square" rtlCol="0">
            <a:spAutoFit/>
          </a:bodyPr>
          <a:lstStyle/>
          <a:p>
            <a:r>
              <a:rPr lang="en-GB" sz="1100" dirty="0"/>
              <a:t>This graph shows that if we review topics on at least four occasions and at key times we strengthen the neural connections in our brain and so stop the ‘slide of doom.’</a:t>
            </a:r>
          </a:p>
        </p:txBody>
      </p:sp>
      <p:sp>
        <p:nvSpPr>
          <p:cNvPr id="8" name="Text Box 5"/>
          <p:cNvSpPr txBox="1"/>
          <p:nvPr/>
        </p:nvSpPr>
        <p:spPr>
          <a:xfrm>
            <a:off x="328612" y="7843314"/>
            <a:ext cx="6334125" cy="1038225"/>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100" b="0" i="0" u="sng"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Key </a:t>
            </a:r>
            <a:r>
              <a:rPr kumimoji="0" lang="en-GB" sz="1100" b="0" i="0" u="sng" strike="noStrike" kern="0" cap="none" spc="0" normalizeH="0" baseline="0" noProof="0" dirty="0" smtClean="0">
                <a:ln>
                  <a:noFill/>
                </a:ln>
                <a:solidFill>
                  <a:sysClr val="window" lastClr="FFFFFF"/>
                </a:solidFill>
                <a:effectLst/>
                <a:uLnTx/>
                <a:uFillTx/>
                <a:latin typeface="Calibri"/>
                <a:ea typeface="Calibri" panose="020F0502020204030204" pitchFamily="34" charset="0"/>
                <a:cs typeface="Times New Roman" panose="02020603050405020304" pitchFamily="18" charset="0"/>
              </a:rPr>
              <a:t>Points</a:t>
            </a:r>
            <a:r>
              <a:rPr kumimoji="0" lang="en-GB" sz="1100" b="0" i="0" u="sng"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a:t>
            </a:r>
            <a:endPar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07000"/>
              </a:lnSpc>
              <a:spcBef>
                <a:spcPts val="0"/>
              </a:spcBef>
              <a:spcAft>
                <a:spcPts val="0"/>
              </a:spcAft>
              <a:buClrTx/>
              <a:buSzTx/>
              <a:buFont typeface="+mj-lt"/>
              <a:buAutoNum type="arabicPeriod"/>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The average person will need to revise each topic at least FOUR times</a:t>
            </a:r>
          </a:p>
          <a:p>
            <a:pPr marL="342900" marR="0" lvl="0" indent="-342900" defTabSz="914400" eaLnBrk="1" fontAlgn="auto" latinLnBrk="0" hangingPunct="1">
              <a:lnSpc>
                <a:spcPct val="107000"/>
              </a:lnSpc>
              <a:spcBef>
                <a:spcPts val="0"/>
              </a:spcBef>
              <a:spcAft>
                <a:spcPts val="800"/>
              </a:spcAft>
              <a:buClrTx/>
              <a:buSzTx/>
              <a:buFont typeface="+mj-lt"/>
              <a:buAutoNum type="arabicPeriod"/>
              <a:tabLst/>
              <a:defRPr/>
            </a:pPr>
            <a:r>
              <a:rPr kumimoji="0" lang="en-GB"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Revise in different ways which involve actively doing something with the information rather than just reading it.</a:t>
            </a:r>
          </a:p>
        </p:txBody>
      </p:sp>
    </p:spTree>
    <p:extLst>
      <p:ext uri="{BB962C8B-B14F-4D97-AF65-F5344CB8AC3E}">
        <p14:creationId xmlns:p14="http://schemas.microsoft.com/office/powerpoint/2010/main" val="70720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538163" y="419100"/>
            <a:ext cx="5915025" cy="8397876"/>
          </a:xfrm>
        </p:spPr>
        <p:txBody>
          <a:bodyPr>
            <a:noAutofit/>
          </a:bodyPr>
          <a:lstStyle/>
          <a:p>
            <a:pPr marL="0" indent="0" algn="ctr">
              <a:lnSpc>
                <a:spcPct val="107000"/>
              </a:lnSpc>
              <a:spcAft>
                <a:spcPts val="800"/>
              </a:spcAft>
              <a:buNone/>
            </a:pPr>
            <a:r>
              <a:rPr lang="en-GB" sz="1400" b="1" dirty="0" smtClean="0">
                <a:latin typeface="Calibri" panose="020F0502020204030204" pitchFamily="34" charset="0"/>
                <a:ea typeface="Calibri" panose="020F0502020204030204" pitchFamily="34" charset="0"/>
                <a:cs typeface="Times New Roman" panose="02020603050405020304" pitchFamily="18" charset="0"/>
              </a:rPr>
              <a:t>Getting </a:t>
            </a:r>
            <a:r>
              <a:rPr lang="en-GB" sz="1400" b="1" dirty="0">
                <a:latin typeface="Calibri" panose="020F0502020204030204" pitchFamily="34" charset="0"/>
                <a:ea typeface="Calibri" panose="020F0502020204030204" pitchFamily="34" charset="0"/>
                <a:cs typeface="Times New Roman" panose="02020603050405020304" pitchFamily="18" charset="0"/>
              </a:rPr>
              <a:t>it right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200" b="1" dirty="0" smtClean="0">
                <a:latin typeface="Calibri" panose="020F0502020204030204" pitchFamily="34" charset="0"/>
                <a:ea typeface="Calibri" panose="020F0502020204030204" pitchFamily="34" charset="0"/>
                <a:cs typeface="Times New Roman" panose="02020603050405020304" pitchFamily="18" charset="0"/>
              </a:rPr>
              <a:t>Relax </a:t>
            </a:r>
            <a:r>
              <a:rPr lang="en-GB" sz="1200" dirty="0">
                <a:latin typeface="Calibri" panose="020F0502020204030204" pitchFamily="34" charset="0"/>
                <a:ea typeface="Calibri" panose="020F0502020204030204" pitchFamily="34" charset="0"/>
                <a:cs typeface="Times New Roman" panose="02020603050405020304" pitchFamily="18" charset="0"/>
              </a:rPr>
              <a:t>– if you are tired, stressed, upset or anxious you will find it more difficult to absorb and memorise information.  This is one reason why leaving revision until the last minute and ‘cramming’ does not work.</a:t>
            </a:r>
          </a:p>
          <a:p>
            <a:pPr marL="0" indent="0">
              <a:lnSpc>
                <a:spcPct val="107000"/>
              </a:lnSpc>
              <a:spcAft>
                <a:spcPts val="800"/>
              </a:spcAft>
              <a:buNone/>
            </a:pPr>
            <a:r>
              <a:rPr lang="en-GB" sz="1200" b="1" dirty="0" smtClean="0">
                <a:latin typeface="Calibri" panose="020F0502020204030204" pitchFamily="34" charset="0"/>
                <a:ea typeface="Calibri" panose="020F0502020204030204" pitchFamily="34" charset="0"/>
                <a:cs typeface="Times New Roman" panose="02020603050405020304" pitchFamily="18" charset="0"/>
              </a:rPr>
              <a:t>Think </a:t>
            </a:r>
            <a:r>
              <a:rPr lang="en-GB" sz="1200" b="1" dirty="0">
                <a:latin typeface="Calibri" panose="020F0502020204030204" pitchFamily="34" charset="0"/>
                <a:ea typeface="Calibri" panose="020F0502020204030204" pitchFamily="34" charset="0"/>
                <a:cs typeface="Times New Roman" panose="02020603050405020304" pitchFamily="18" charset="0"/>
              </a:rPr>
              <a:t>positively.  </a:t>
            </a:r>
            <a:r>
              <a:rPr lang="en-GB" sz="1200" dirty="0">
                <a:latin typeface="Calibri" panose="020F0502020204030204" pitchFamily="34" charset="0"/>
                <a:ea typeface="Calibri" panose="020F0502020204030204" pitchFamily="34" charset="0"/>
                <a:cs typeface="Times New Roman" panose="02020603050405020304" pitchFamily="18" charset="0"/>
              </a:rPr>
              <a:t>Dare to believe in yourself.  Don’t tell yourself ‘I won’t be able to do this’ but rather say to yourself ‘This will be challenging but I will be able to do it.’ As the saying goes ‘If you think you can or you think you can’t, either way you are probably right.’ Neuroscience tells us that when we say ‘I’ll never be able to get this right’ our brain lights up brain cells that are </a:t>
            </a:r>
            <a:r>
              <a:rPr lang="en-GB" sz="1200" dirty="0" smtClean="0">
                <a:latin typeface="Calibri" panose="020F0502020204030204" pitchFamily="34" charset="0"/>
                <a:ea typeface="Calibri" panose="020F0502020204030204" pitchFamily="34" charset="0"/>
                <a:cs typeface="Times New Roman" panose="02020603050405020304" pitchFamily="18" charset="0"/>
              </a:rPr>
              <a:t>connected </a:t>
            </a:r>
            <a:r>
              <a:rPr lang="en-GB" sz="1200" dirty="0">
                <a:latin typeface="Calibri" panose="020F0502020204030204" pitchFamily="34" charset="0"/>
                <a:ea typeface="Calibri" panose="020F0502020204030204" pitchFamily="34" charset="0"/>
                <a:cs typeface="Times New Roman" panose="02020603050405020304" pitchFamily="18" charset="0"/>
              </a:rPr>
              <a:t>to failure and so we fail.  However, we also know that when we think more positively different brain cells light up: ones that make us more alert and help us to find the information that we need. So, think you can and never, ever give </a:t>
            </a:r>
            <a:r>
              <a:rPr lang="en-GB" sz="1200" dirty="0" smtClean="0">
                <a:latin typeface="Calibri" panose="020F0502020204030204" pitchFamily="34" charset="0"/>
                <a:ea typeface="Calibri" panose="020F0502020204030204" pitchFamily="34" charset="0"/>
                <a:cs typeface="Times New Roman" panose="02020603050405020304" pitchFamily="18" charset="0"/>
              </a:rPr>
              <a:t>up.</a:t>
            </a:r>
          </a:p>
          <a:p>
            <a:pPr marL="0" indent="0">
              <a:lnSpc>
                <a:spcPct val="107000"/>
              </a:lnSpc>
              <a:spcAft>
                <a:spcPts val="800"/>
              </a:spcAft>
              <a:buNone/>
            </a:pPr>
            <a:r>
              <a:rPr lang="en-GB" sz="1200" b="1" dirty="0" smtClean="0">
                <a:latin typeface="Calibri" panose="020F0502020204030204" pitchFamily="34" charset="0"/>
                <a:ea typeface="Calibri" panose="020F0502020204030204" pitchFamily="34" charset="0"/>
                <a:cs typeface="Times New Roman" panose="02020603050405020304" pitchFamily="18" charset="0"/>
              </a:rPr>
              <a:t>Link </a:t>
            </a:r>
            <a:r>
              <a:rPr lang="en-GB" sz="1200" b="1" dirty="0">
                <a:latin typeface="Calibri" panose="020F0502020204030204" pitchFamily="34" charset="0"/>
                <a:ea typeface="Calibri" panose="020F0502020204030204" pitchFamily="34" charset="0"/>
                <a:cs typeface="Times New Roman" panose="02020603050405020304" pitchFamily="18" charset="0"/>
              </a:rPr>
              <a:t>information together </a:t>
            </a:r>
            <a:r>
              <a:rPr lang="en-GB" sz="1200" dirty="0">
                <a:latin typeface="Calibri" panose="020F0502020204030204" pitchFamily="34" charset="0"/>
                <a:ea typeface="Calibri" panose="020F0502020204030204" pitchFamily="34" charset="0"/>
                <a:cs typeface="Times New Roman" panose="02020603050405020304" pitchFamily="18" charset="0"/>
              </a:rPr>
              <a:t>– Our brains find it easier to memorise information once it is linked into a story or a logical progression of ideas.  If you are able to find the logical progression of ideas – story – you will find it easier to remember and each step of the story will trigger the next part.</a:t>
            </a:r>
          </a:p>
          <a:p>
            <a:pPr marL="0" indent="0">
              <a:lnSpc>
                <a:spcPct val="107000"/>
              </a:lnSpc>
              <a:spcAft>
                <a:spcPts val="800"/>
              </a:spcAft>
              <a:buNone/>
            </a:pPr>
            <a:r>
              <a:rPr lang="en-GB" sz="1200" b="1" dirty="0" smtClean="0">
                <a:latin typeface="Calibri" panose="020F0502020204030204" pitchFamily="34" charset="0"/>
                <a:ea typeface="Calibri" panose="020F0502020204030204" pitchFamily="34" charset="0"/>
                <a:cs typeface="Times New Roman" panose="02020603050405020304" pitchFamily="18" charset="0"/>
              </a:rPr>
              <a:t>Think </a:t>
            </a:r>
            <a:r>
              <a:rPr lang="en-GB" sz="1200" b="1" dirty="0">
                <a:latin typeface="Calibri" panose="020F0502020204030204" pitchFamily="34" charset="0"/>
                <a:ea typeface="Calibri" panose="020F0502020204030204" pitchFamily="34" charset="0"/>
                <a:cs typeface="Times New Roman" panose="02020603050405020304" pitchFamily="18" charset="0"/>
              </a:rPr>
              <a:t>creatively  </a:t>
            </a:r>
            <a:r>
              <a:rPr lang="en-GB" sz="1200" dirty="0">
                <a:latin typeface="Calibri" panose="020F0502020204030204" pitchFamily="34" charset="0"/>
                <a:ea typeface="Calibri" panose="020F0502020204030204" pitchFamily="34" charset="0"/>
                <a:cs typeface="Times New Roman" panose="02020603050405020304" pitchFamily="18" charset="0"/>
              </a:rPr>
              <a:t>- We usually find it easier to remember images, movement, physical sensations, colour, rhythm, rhyme and feelings more easily than words and sentences. Try to picture the people, events, objects or whatever to make them more real in your mind.  The more that you use imagination and creativity in your revision, the stronger links you will build between your brain cells, and your memory will become </a:t>
            </a:r>
            <a:r>
              <a:rPr lang="en-GB" sz="1200" dirty="0" smtClean="0">
                <a:latin typeface="Calibri" panose="020F0502020204030204" pitchFamily="34" charset="0"/>
                <a:ea typeface="Calibri" panose="020F0502020204030204" pitchFamily="34" charset="0"/>
                <a:cs typeface="Times New Roman" panose="02020603050405020304" pitchFamily="18" charset="0"/>
              </a:rPr>
              <a:t>better.</a:t>
            </a:r>
          </a:p>
          <a:p>
            <a:pPr marL="0" indent="0">
              <a:lnSpc>
                <a:spcPct val="107000"/>
              </a:lnSpc>
              <a:spcAft>
                <a:spcPts val="800"/>
              </a:spcAft>
              <a:buNone/>
            </a:pPr>
            <a:r>
              <a:rPr lang="en-GB" sz="1200" b="1" dirty="0" smtClean="0">
                <a:latin typeface="Calibri" panose="020F0502020204030204" pitchFamily="34" charset="0"/>
                <a:ea typeface="Calibri" panose="020F0502020204030204" pitchFamily="34" charset="0"/>
                <a:cs typeface="Times New Roman" panose="02020603050405020304" pitchFamily="18" charset="0"/>
              </a:rPr>
              <a:t>Review - </a:t>
            </a:r>
            <a:r>
              <a:rPr lang="en-GB" sz="1200" dirty="0" smtClean="0">
                <a:latin typeface="Calibri" panose="020F0502020204030204" pitchFamily="34" charset="0"/>
                <a:ea typeface="Calibri" panose="020F0502020204030204" pitchFamily="34" charset="0"/>
                <a:cs typeface="Times New Roman" panose="02020603050405020304" pitchFamily="18" charset="0"/>
              </a:rPr>
              <a:t>Reviewing </a:t>
            </a:r>
            <a:r>
              <a:rPr lang="en-GB" sz="1200" dirty="0">
                <a:latin typeface="Calibri" panose="020F0502020204030204" pitchFamily="34" charset="0"/>
                <a:ea typeface="Calibri" panose="020F0502020204030204" pitchFamily="34" charset="0"/>
                <a:cs typeface="Times New Roman" panose="02020603050405020304" pitchFamily="18" charset="0"/>
              </a:rPr>
              <a:t>your work again and again is the key to a successful memory.  You must review you work enough times on enough separate occasions</a:t>
            </a:r>
            <a:r>
              <a:rPr lang="en-GB" sz="1200" dirty="0" smtClean="0">
                <a:latin typeface="Calibri" panose="020F0502020204030204" pitchFamily="34" charset="0"/>
                <a:ea typeface="Calibri" panose="020F0502020204030204" pitchFamily="34"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1400" b="1" dirty="0">
                <a:latin typeface="Calibri" panose="020F0502020204030204" pitchFamily="34" charset="0"/>
                <a:ea typeface="Calibri" panose="020F0502020204030204" pitchFamily="34" charset="0"/>
                <a:cs typeface="Times New Roman" panose="02020603050405020304" pitchFamily="18" charset="0"/>
              </a:rPr>
              <a:t>Steps to success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mj-lt"/>
              <a:buAutoNum type="arabicPeriod"/>
            </a:pPr>
            <a:r>
              <a:rPr lang="en-GB" sz="1200" b="1" dirty="0" smtClean="0">
                <a:latin typeface="Calibri" panose="020F0502020204030204" pitchFamily="34" charset="0"/>
                <a:ea typeface="Calibri" panose="020F0502020204030204" pitchFamily="34" charset="0"/>
                <a:cs typeface="Times New Roman" panose="02020603050405020304" pitchFamily="18" charset="0"/>
              </a:rPr>
              <a:t>Prepare </a:t>
            </a:r>
            <a:r>
              <a:rPr lang="en-GB" sz="1200" dirty="0" smtClean="0">
                <a:latin typeface="Calibri" panose="020F0502020204030204" pitchFamily="34" charset="0"/>
                <a:ea typeface="Calibri" panose="020F0502020204030204" pitchFamily="34" charset="0"/>
                <a:cs typeface="Times New Roman" panose="02020603050405020304" pitchFamily="18" charset="0"/>
              </a:rPr>
              <a:t>– check your understanding of the information.  Use your revision list to help you identify and fill any </a:t>
            </a:r>
            <a:r>
              <a:rPr lang="en-GB" sz="1200" dirty="0">
                <a:latin typeface="Calibri" panose="020F0502020204030204" pitchFamily="34" charset="0"/>
                <a:ea typeface="Calibri" panose="020F0502020204030204" pitchFamily="34" charset="0"/>
                <a:cs typeface="Times New Roman" panose="02020603050405020304" pitchFamily="18" charset="0"/>
              </a:rPr>
              <a:t>gaps in your notes and knowledge </a:t>
            </a:r>
          </a:p>
          <a:p>
            <a:pPr marL="342900" lvl="0" indent="-342900">
              <a:lnSpc>
                <a:spcPct val="107000"/>
              </a:lnSpc>
              <a:spcBef>
                <a:spcPts val="0"/>
              </a:spcBef>
              <a:spcAft>
                <a:spcPts val="0"/>
              </a:spcAft>
              <a:buFont typeface="+mj-lt"/>
              <a:buAutoNum type="arabicPeriod"/>
            </a:pPr>
            <a:r>
              <a:rPr lang="en-GB" sz="1200" b="1" dirty="0">
                <a:latin typeface="Calibri" panose="020F0502020204030204" pitchFamily="34" charset="0"/>
                <a:ea typeface="Calibri" panose="020F0502020204030204" pitchFamily="34" charset="0"/>
                <a:cs typeface="Times New Roman" panose="02020603050405020304" pitchFamily="18" charset="0"/>
              </a:rPr>
              <a:t>Condense</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smtClean="0">
                <a:latin typeface="Calibri" panose="020F0502020204030204" pitchFamily="34" charset="0"/>
                <a:ea typeface="Calibri" panose="020F0502020204030204" pitchFamily="34" charset="0"/>
                <a:cs typeface="Times New Roman" panose="02020603050405020304" pitchFamily="18" charset="0"/>
              </a:rPr>
              <a:t>the information that you need to memorise. The techniques in this guide will help you to do this.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mj-lt"/>
              <a:buAutoNum type="arabicPeriod"/>
            </a:pPr>
            <a:r>
              <a:rPr lang="en-GB" sz="1200" b="1" dirty="0">
                <a:latin typeface="Calibri" panose="020F0502020204030204" pitchFamily="34" charset="0"/>
                <a:ea typeface="Calibri" panose="020F0502020204030204" pitchFamily="34" charset="0"/>
                <a:cs typeface="Times New Roman" panose="02020603050405020304" pitchFamily="18" charset="0"/>
              </a:rPr>
              <a:t>Memorise</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smtClean="0">
                <a:latin typeface="Calibri" panose="020F0502020204030204" pitchFamily="34" charset="0"/>
                <a:ea typeface="Calibri" panose="020F0502020204030204" pitchFamily="34" charset="0"/>
                <a:cs typeface="Times New Roman" panose="02020603050405020304" pitchFamily="18" charset="0"/>
              </a:rPr>
              <a:t>the information that you need for the exam.  The techniques in this guide will help you to do this more quickly and efficiently.</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mj-lt"/>
              <a:buAutoNum type="arabicPeriod"/>
            </a:pPr>
            <a:r>
              <a:rPr lang="en-GB" sz="1200" b="1" dirty="0" smtClean="0">
                <a:latin typeface="Calibri" panose="020F0502020204030204" pitchFamily="34" charset="0"/>
                <a:ea typeface="Calibri" panose="020F0502020204030204" pitchFamily="34" charset="0"/>
                <a:cs typeface="Times New Roman" panose="02020603050405020304" pitchFamily="18" charset="0"/>
              </a:rPr>
              <a:t>Practise </a:t>
            </a:r>
            <a:r>
              <a:rPr lang="en-GB" sz="1200" dirty="0" smtClean="0">
                <a:latin typeface="Calibri" panose="020F0502020204030204" pitchFamily="34" charset="0"/>
                <a:ea typeface="Calibri" panose="020F0502020204030204" pitchFamily="34" charset="0"/>
                <a:cs typeface="Times New Roman" panose="02020603050405020304" pitchFamily="18" charset="0"/>
              </a:rPr>
              <a:t>using what you have memorised to complete </a:t>
            </a:r>
            <a:r>
              <a:rPr lang="en-GB" sz="1200" dirty="0">
                <a:latin typeface="Calibri" panose="020F0502020204030204" pitchFamily="34" charset="0"/>
                <a:ea typeface="Calibri" panose="020F0502020204030204" pitchFamily="34" charset="0"/>
                <a:cs typeface="Times New Roman" panose="02020603050405020304" pitchFamily="18" charset="0"/>
              </a:rPr>
              <a:t>past papers </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0"/>
              </a:spcAft>
              <a:buFont typeface="+mj-lt"/>
              <a:buAutoNum type="arabicPeriod"/>
            </a:pPr>
            <a:r>
              <a:rPr lang="en-GB" sz="1200" b="1" dirty="0" smtClean="0">
                <a:latin typeface="Calibri" panose="020F0502020204030204" pitchFamily="34" charset="0"/>
                <a:ea typeface="Calibri" panose="020F0502020204030204" pitchFamily="34" charset="0"/>
                <a:cs typeface="Times New Roman" panose="02020603050405020304" pitchFamily="18" charset="0"/>
              </a:rPr>
              <a:t>Compare</a:t>
            </a:r>
            <a:r>
              <a:rPr lang="en-GB" sz="1200" dirty="0" smtClean="0">
                <a:latin typeface="Calibri" panose="020F0502020204030204" pitchFamily="34" charset="0"/>
                <a:ea typeface="Calibri" panose="020F0502020204030204" pitchFamily="34" charset="0"/>
                <a:cs typeface="Times New Roman" panose="02020603050405020304" pitchFamily="18" charset="0"/>
              </a:rPr>
              <a:t> - read </a:t>
            </a:r>
            <a:r>
              <a:rPr lang="en-GB" sz="1200" dirty="0">
                <a:latin typeface="Calibri" panose="020F0502020204030204" pitchFamily="34" charset="0"/>
                <a:ea typeface="Calibri" panose="020F0502020204030204" pitchFamily="34" charset="0"/>
                <a:cs typeface="Times New Roman" panose="02020603050405020304" pitchFamily="18" charset="0"/>
              </a:rPr>
              <a:t>model answers and answers written by people who got more marks than </a:t>
            </a:r>
            <a:r>
              <a:rPr lang="en-GB" sz="1200" dirty="0" smtClean="0">
                <a:latin typeface="Calibri" panose="020F0502020204030204" pitchFamily="34" charset="0"/>
                <a:ea typeface="Calibri" panose="020F0502020204030204" pitchFamily="34" charset="0"/>
                <a:cs typeface="Times New Roman" panose="02020603050405020304" pitchFamily="18" charset="0"/>
              </a:rPr>
              <a:t>you</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buFont typeface="+mj-lt"/>
              <a:buAutoNum type="arabicPeriod"/>
            </a:pPr>
            <a:r>
              <a:rPr lang="en-GB" sz="1200" b="1" dirty="0">
                <a:latin typeface="Calibri" panose="020F0502020204030204" pitchFamily="34" charset="0"/>
                <a:ea typeface="Calibri" panose="020F0502020204030204" pitchFamily="34" charset="0"/>
                <a:cs typeface="Times New Roman" panose="02020603050405020304" pitchFamily="18" charset="0"/>
              </a:rPr>
              <a:t>Steal</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smtClean="0">
                <a:latin typeface="Calibri" panose="020F0502020204030204" pitchFamily="34" charset="0"/>
                <a:ea typeface="Calibri" panose="020F0502020204030204" pitchFamily="34" charset="0"/>
                <a:cs typeface="Times New Roman" panose="02020603050405020304" pitchFamily="18" charset="0"/>
              </a:rPr>
              <a:t>- copy </a:t>
            </a:r>
            <a:r>
              <a:rPr lang="en-GB" sz="1200" dirty="0">
                <a:latin typeface="Calibri" panose="020F0502020204030204" pitchFamily="34" charset="0"/>
                <a:ea typeface="Calibri" panose="020F0502020204030204" pitchFamily="34" charset="0"/>
                <a:cs typeface="Times New Roman" panose="02020603050405020304" pitchFamily="18" charset="0"/>
              </a:rPr>
              <a:t>the techniques used in the model </a:t>
            </a:r>
            <a:r>
              <a:rPr lang="en-GB" sz="1200" dirty="0" smtClean="0">
                <a:latin typeface="Calibri" panose="020F0502020204030204" pitchFamily="34" charset="0"/>
                <a:ea typeface="Calibri" panose="020F0502020204030204" pitchFamily="34" charset="0"/>
                <a:cs typeface="Times New Roman" panose="02020603050405020304" pitchFamily="18" charset="0"/>
              </a:rPr>
              <a:t>answers</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46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671"/>
            <a:ext cx="6858000" cy="46166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rPr>
              <a:t>Revision Techniques</a:t>
            </a:r>
            <a:endParaRPr lang="en-US" sz="2400" b="1" dirty="0">
              <a:ln/>
              <a:solidFill>
                <a:schemeClr val="accent3"/>
              </a:solidFill>
            </a:endParaRPr>
          </a:p>
        </p:txBody>
      </p:sp>
      <p:grpSp>
        <p:nvGrpSpPr>
          <p:cNvPr id="27" name="Group 26"/>
          <p:cNvGrpSpPr/>
          <p:nvPr/>
        </p:nvGrpSpPr>
        <p:grpSpPr>
          <a:xfrm>
            <a:off x="41856" y="420991"/>
            <a:ext cx="386529" cy="8590655"/>
            <a:chOff x="0" y="611560"/>
            <a:chExt cx="386529" cy="8309663"/>
          </a:xfrm>
        </p:grpSpPr>
        <p:sp>
          <p:nvSpPr>
            <p:cNvPr id="8" name="Down Arrow 7"/>
            <p:cNvSpPr/>
            <p:nvPr/>
          </p:nvSpPr>
          <p:spPr>
            <a:xfrm>
              <a:off x="0" y="611560"/>
              <a:ext cx="386529" cy="8309663"/>
            </a:xfrm>
            <a:prstGeom prst="downArrow">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p:cNvSpPr txBox="1"/>
            <p:nvPr/>
          </p:nvSpPr>
          <p:spPr>
            <a:xfrm>
              <a:off x="94030" y="692747"/>
              <a:ext cx="198468" cy="2054195"/>
            </a:xfrm>
            <a:prstGeom prst="rect">
              <a:avLst/>
            </a:prstGeom>
            <a:noFill/>
          </p:spPr>
          <p:txBody>
            <a:bodyPr wrap="square" rtlCol="0">
              <a:spAutoFit/>
            </a:bodyPr>
            <a:lstStyle/>
            <a:p>
              <a:pPr algn="ctr"/>
              <a:r>
                <a:rPr lang="en-GB" sz="1200" b="1" dirty="0" smtClean="0">
                  <a:solidFill>
                    <a:schemeClr val="bg1"/>
                  </a:solidFill>
                </a:rPr>
                <a:t>Preparation</a:t>
              </a:r>
              <a:endParaRPr lang="en-GB" sz="1200" b="1" dirty="0">
                <a:solidFill>
                  <a:schemeClr val="bg1"/>
                </a:solidFill>
              </a:endParaRPr>
            </a:p>
          </p:txBody>
        </p:sp>
        <p:sp>
          <p:nvSpPr>
            <p:cNvPr id="10" name="TextBox 9"/>
            <p:cNvSpPr txBox="1"/>
            <p:nvPr/>
          </p:nvSpPr>
          <p:spPr>
            <a:xfrm>
              <a:off x="109755" y="6781716"/>
              <a:ext cx="198468" cy="1518318"/>
            </a:xfrm>
            <a:prstGeom prst="rect">
              <a:avLst/>
            </a:prstGeom>
            <a:noFill/>
          </p:spPr>
          <p:txBody>
            <a:bodyPr wrap="square" rtlCol="0">
              <a:spAutoFit/>
            </a:bodyPr>
            <a:lstStyle/>
            <a:p>
              <a:pPr algn="ctr"/>
              <a:r>
                <a:rPr lang="en-GB" sz="1200" b="1" dirty="0" smtClean="0">
                  <a:solidFill>
                    <a:schemeClr val="bg1"/>
                  </a:solidFill>
                </a:rPr>
                <a:t>Memorise</a:t>
              </a:r>
              <a:endParaRPr lang="en-GB" sz="1200" b="1" dirty="0">
                <a:solidFill>
                  <a:schemeClr val="bg1"/>
                </a:solidFill>
              </a:endParaRPr>
            </a:p>
          </p:txBody>
        </p:sp>
      </p:grpSp>
      <p:sp>
        <p:nvSpPr>
          <p:cNvPr id="16" name="TextBox 15"/>
          <p:cNvSpPr txBox="1"/>
          <p:nvPr/>
        </p:nvSpPr>
        <p:spPr>
          <a:xfrm>
            <a:off x="350079" y="469261"/>
            <a:ext cx="4772174" cy="854080"/>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1100" b="1" dirty="0">
                <a:solidFill>
                  <a:prstClr val="black"/>
                </a:solidFill>
              </a:rPr>
              <a:t>Identify the gaps in your knowledge</a:t>
            </a:r>
            <a:r>
              <a:rPr lang="en-GB" sz="1100" dirty="0">
                <a:solidFill>
                  <a:prstClr val="black"/>
                </a:solidFill>
              </a:rPr>
              <a:t>. Read over your revision list and identify any topics that you missed or </a:t>
            </a:r>
            <a:r>
              <a:rPr lang="en-GB" sz="1100" dirty="0" smtClean="0">
                <a:solidFill>
                  <a:prstClr val="black"/>
                </a:solidFill>
              </a:rPr>
              <a:t>found challenging.  </a:t>
            </a:r>
            <a:r>
              <a:rPr lang="en-GB" sz="1100" dirty="0">
                <a:solidFill>
                  <a:prstClr val="black"/>
                </a:solidFill>
              </a:rPr>
              <a:t>Prioritise these and find them in your revision guide. Do this early so you can ask your teacher for help with it if needed. Keep repeating this process after every few revision sessions.</a:t>
            </a:r>
          </a:p>
        </p:txBody>
      </p:sp>
      <p:sp>
        <p:nvSpPr>
          <p:cNvPr id="19" name="TextBox 18"/>
          <p:cNvSpPr txBox="1"/>
          <p:nvPr/>
        </p:nvSpPr>
        <p:spPr>
          <a:xfrm>
            <a:off x="1725643" y="1405355"/>
            <a:ext cx="5023757" cy="1158779"/>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1100" b="1" dirty="0">
                <a:solidFill>
                  <a:prstClr val="black"/>
                </a:solidFill>
              </a:rPr>
              <a:t>Read over your exercise book and underline </a:t>
            </a:r>
            <a:r>
              <a:rPr lang="en-GB" sz="1100" dirty="0">
                <a:solidFill>
                  <a:prstClr val="black"/>
                </a:solidFill>
              </a:rPr>
              <a:t>any information that you hadn’t remembered in green.  Read over your book again and highlight any you still found difficult to remember in red.  Repeat this exercise and highlight in yellow, then green, then red </a:t>
            </a:r>
            <a:r>
              <a:rPr lang="en-GB" sz="1100" dirty="0" err="1">
                <a:solidFill>
                  <a:prstClr val="black"/>
                </a:solidFill>
              </a:rPr>
              <a:t>etc</a:t>
            </a:r>
            <a:r>
              <a:rPr lang="en-GB" sz="1100" dirty="0">
                <a:solidFill>
                  <a:prstClr val="black"/>
                </a:solidFill>
              </a:rPr>
              <a:t> etc. You should find that you are highlighting and having to focus on less and less each time as you memorise more and more.  However, when you do this you must be careful to check where you have missed topics and when </a:t>
            </a:r>
            <a:r>
              <a:rPr lang="en-GB" sz="1100" dirty="0" err="1">
                <a:solidFill>
                  <a:prstClr val="black"/>
                </a:solidFill>
              </a:rPr>
              <a:t>yo</a:t>
            </a:r>
            <a:r>
              <a:rPr lang="en-GB" sz="1100" dirty="0">
                <a:solidFill>
                  <a:prstClr val="black"/>
                </a:solidFill>
              </a:rPr>
              <a:t> have done a piece of work that did not get you a top grade.</a:t>
            </a:r>
          </a:p>
        </p:txBody>
      </p:sp>
      <p:sp>
        <p:nvSpPr>
          <p:cNvPr id="21" name="TextBox 20"/>
          <p:cNvSpPr txBox="1"/>
          <p:nvPr/>
        </p:nvSpPr>
        <p:spPr>
          <a:xfrm>
            <a:off x="1573252" y="6973867"/>
            <a:ext cx="5276831" cy="1525802"/>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1150" b="1" dirty="0">
                <a:solidFill>
                  <a:prstClr val="black"/>
                </a:solidFill>
              </a:rPr>
              <a:t>Make your own quiz </a:t>
            </a:r>
            <a:r>
              <a:rPr lang="en-GB" sz="1150" dirty="0">
                <a:solidFill>
                  <a:prstClr val="black"/>
                </a:solidFill>
              </a:rPr>
              <a:t>– drawn vertical a line down the middle of your page.  Write a long series of questions about each topic down the left hand side and write the answers down the right hand side.  Try to phrase the questions so the answers are brief.  Cover the answers and test yourself several times.  Underline the ones that you still need to improve on.  Repeat and underline the ones that you still need to work on in a different colour.  Repeat and highlight in yellow.  Repeat and highlight in green </a:t>
            </a:r>
            <a:r>
              <a:rPr lang="en-GB" sz="1150" dirty="0" err="1">
                <a:solidFill>
                  <a:prstClr val="black"/>
                </a:solidFill>
              </a:rPr>
              <a:t>etc</a:t>
            </a:r>
            <a:r>
              <a:rPr lang="en-GB" sz="1150" dirty="0">
                <a:solidFill>
                  <a:prstClr val="black"/>
                </a:solidFill>
              </a:rPr>
              <a:t> etc.  Now cover up the questions and see if you can guess the questions from looking at the answers.  Now get a friend or relative to test you on them.</a:t>
            </a:r>
          </a:p>
        </p:txBody>
      </p:sp>
      <p:sp>
        <p:nvSpPr>
          <p:cNvPr id="22" name="TextBox 21"/>
          <p:cNvSpPr txBox="1"/>
          <p:nvPr/>
        </p:nvSpPr>
        <p:spPr>
          <a:xfrm>
            <a:off x="619479" y="2709478"/>
            <a:ext cx="5847996" cy="1525802"/>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1150" b="1" dirty="0">
                <a:solidFill>
                  <a:prstClr val="black"/>
                </a:solidFill>
              </a:rPr>
              <a:t>Condensing information </a:t>
            </a:r>
            <a:r>
              <a:rPr lang="en-GB" sz="1150" dirty="0">
                <a:solidFill>
                  <a:prstClr val="black"/>
                </a:solidFill>
              </a:rPr>
              <a:t>– this is powerful because you really have to think about what you are reading to do it.  You have to work out what is the most important information that you will need, what detail is important and what you can leave out. Only about 20% of any text is about the ideas and concepts that we must remember and about 80% of the words are just there to help it make sense.  We cannot and do not need to remember every word of a piece of text.  We just need to remember the ideas and concepts and that is how the brain remembers information more effectively.  This means that we have a great opportunity to make revision much quicker and more effective by cutting out as many of the words from the 80% as possible.  This is called condensing</a:t>
            </a:r>
            <a:r>
              <a:rPr lang="en-GB" sz="1150" dirty="0" smtClean="0">
                <a:solidFill>
                  <a:prstClr val="black"/>
                </a:solidFill>
              </a:rPr>
              <a:t>.</a:t>
            </a:r>
          </a:p>
        </p:txBody>
      </p:sp>
      <p:pic>
        <p:nvPicPr>
          <p:cNvPr id="2" name="Picture 1"/>
          <p:cNvPicPr>
            <a:picLocks noChangeAspect="1"/>
          </p:cNvPicPr>
          <p:nvPr/>
        </p:nvPicPr>
        <p:blipFill>
          <a:blip r:embed="rId2"/>
          <a:stretch>
            <a:fillRect/>
          </a:stretch>
        </p:blipFill>
        <p:spPr>
          <a:xfrm>
            <a:off x="477891" y="7379632"/>
            <a:ext cx="1198246" cy="779310"/>
          </a:xfrm>
          <a:prstGeom prst="rect">
            <a:avLst/>
          </a:prstGeom>
        </p:spPr>
      </p:pic>
      <p:sp>
        <p:nvSpPr>
          <p:cNvPr id="4" name="TextBox 3"/>
          <p:cNvSpPr txBox="1"/>
          <p:nvPr/>
        </p:nvSpPr>
        <p:spPr>
          <a:xfrm>
            <a:off x="2400300" y="4476421"/>
            <a:ext cx="4349100" cy="1047979"/>
          </a:xfrm>
          <a:prstGeom prst="rect">
            <a:avLst/>
          </a:prstGeom>
          <a:noFill/>
        </p:spPr>
        <p:txBody>
          <a:bodyPr wrap="square" rtlCol="0">
            <a:spAutoFit/>
          </a:bodyPr>
          <a:lstStyle/>
          <a:p>
            <a:pPr lvl="0" defTabSz="685800">
              <a:lnSpc>
                <a:spcPct val="90000"/>
              </a:lnSpc>
              <a:spcBef>
                <a:spcPts val="750"/>
              </a:spcBef>
            </a:pPr>
            <a:r>
              <a:rPr lang="en-GB" sz="1150" b="1" dirty="0" smtClean="0">
                <a:solidFill>
                  <a:prstClr val="black"/>
                </a:solidFill>
              </a:rPr>
              <a:t>Condensing Step 1 - </a:t>
            </a:r>
            <a:r>
              <a:rPr lang="en-GB" sz="1150" dirty="0" smtClean="0">
                <a:solidFill>
                  <a:prstClr val="black"/>
                </a:solidFill>
              </a:rPr>
              <a:t>It </a:t>
            </a:r>
            <a:r>
              <a:rPr lang="en-GB" sz="1150" dirty="0">
                <a:solidFill>
                  <a:prstClr val="black"/>
                </a:solidFill>
              </a:rPr>
              <a:t>can be easier to find the ‘main ideas’ if you remember that the main idea is usually what a paragraph, section or chapter is about. Look for words that get repeated a lot and check the first and/or last sentence to see if they sum it up for you. Try writing a short headline or sub heading for each paragraph/section. The details are information that supports or are about the main idea. </a:t>
            </a:r>
          </a:p>
        </p:txBody>
      </p:sp>
      <p:sp>
        <p:nvSpPr>
          <p:cNvPr id="5" name="TextBox 4"/>
          <p:cNvSpPr txBox="1"/>
          <p:nvPr/>
        </p:nvSpPr>
        <p:spPr>
          <a:xfrm>
            <a:off x="619480" y="5765541"/>
            <a:ext cx="3676296" cy="729430"/>
          </a:xfrm>
          <a:prstGeom prst="rect">
            <a:avLst/>
          </a:prstGeom>
          <a:noFill/>
        </p:spPr>
        <p:txBody>
          <a:bodyPr wrap="square" rtlCol="0">
            <a:spAutoFit/>
          </a:bodyPr>
          <a:lstStyle/>
          <a:p>
            <a:pPr lvl="0" defTabSz="685800">
              <a:lnSpc>
                <a:spcPct val="90000"/>
              </a:lnSpc>
              <a:spcBef>
                <a:spcPts val="750"/>
              </a:spcBef>
            </a:pPr>
            <a:r>
              <a:rPr lang="en-GB" sz="1150" b="1" dirty="0" smtClean="0">
                <a:solidFill>
                  <a:prstClr val="black"/>
                </a:solidFill>
              </a:rPr>
              <a:t>Condensing Step 2 </a:t>
            </a:r>
            <a:r>
              <a:rPr lang="en-GB" sz="1150" dirty="0" smtClean="0">
                <a:solidFill>
                  <a:prstClr val="black"/>
                </a:solidFill>
              </a:rPr>
              <a:t>– ‘Details’ </a:t>
            </a:r>
            <a:r>
              <a:rPr lang="en-GB" sz="1150" dirty="0">
                <a:solidFill>
                  <a:prstClr val="black"/>
                </a:solidFill>
              </a:rPr>
              <a:t>will answer the who, what when, where why, how questions about the main idea.  You can present your condensed information as a list, notes or a diagram according to what you prefer.</a:t>
            </a:r>
          </a:p>
        </p:txBody>
      </p:sp>
      <p:pic>
        <p:nvPicPr>
          <p:cNvPr id="3" name="Picture 2"/>
          <p:cNvPicPr>
            <a:picLocks noChangeAspect="1"/>
          </p:cNvPicPr>
          <p:nvPr/>
        </p:nvPicPr>
        <p:blipFill rotWithShape="1">
          <a:blip r:embed="rId3"/>
          <a:srcRect l="37898" t="43917" r="37230" b="24688"/>
          <a:stretch/>
        </p:blipFill>
        <p:spPr>
          <a:xfrm>
            <a:off x="4486872" y="5524400"/>
            <a:ext cx="1980604" cy="1406346"/>
          </a:xfrm>
          <a:prstGeom prst="rect">
            <a:avLst/>
          </a:prstGeom>
        </p:spPr>
      </p:pic>
      <p:pic>
        <p:nvPicPr>
          <p:cNvPr id="7" name="Picture 6"/>
          <p:cNvPicPr>
            <a:picLocks noChangeAspect="1"/>
          </p:cNvPicPr>
          <p:nvPr/>
        </p:nvPicPr>
        <p:blipFill rotWithShape="1">
          <a:blip r:embed="rId4"/>
          <a:srcRect l="15007" t="6414" r="14576" b="4529"/>
          <a:stretch/>
        </p:blipFill>
        <p:spPr>
          <a:xfrm>
            <a:off x="593144" y="4422653"/>
            <a:ext cx="1711609" cy="1217654"/>
          </a:xfrm>
          <a:prstGeom prst="rect">
            <a:avLst/>
          </a:prstGeom>
        </p:spPr>
      </p:pic>
      <p:pic>
        <p:nvPicPr>
          <p:cNvPr id="11" name="Picture 10"/>
          <p:cNvPicPr>
            <a:picLocks noChangeAspect="1"/>
          </p:cNvPicPr>
          <p:nvPr/>
        </p:nvPicPr>
        <p:blipFill>
          <a:blip r:embed="rId5"/>
          <a:stretch>
            <a:fillRect/>
          </a:stretch>
        </p:blipFill>
        <p:spPr>
          <a:xfrm>
            <a:off x="619479" y="1342503"/>
            <a:ext cx="1132499" cy="1221631"/>
          </a:xfrm>
          <a:prstGeom prst="rect">
            <a:avLst/>
          </a:prstGeom>
        </p:spPr>
      </p:pic>
      <p:pic>
        <p:nvPicPr>
          <p:cNvPr id="12" name="Picture 11"/>
          <p:cNvPicPr>
            <a:picLocks noChangeAspect="1"/>
          </p:cNvPicPr>
          <p:nvPr/>
        </p:nvPicPr>
        <p:blipFill>
          <a:blip r:embed="rId6"/>
          <a:stretch>
            <a:fillRect/>
          </a:stretch>
        </p:blipFill>
        <p:spPr>
          <a:xfrm>
            <a:off x="5356042" y="399210"/>
            <a:ext cx="1268168" cy="843908"/>
          </a:xfrm>
          <a:prstGeom prst="rect">
            <a:avLst/>
          </a:prstGeom>
        </p:spPr>
      </p:pic>
    </p:spTree>
    <p:extLst>
      <p:ext uri="{BB962C8B-B14F-4D97-AF65-F5344CB8AC3E}">
        <p14:creationId xmlns:p14="http://schemas.microsoft.com/office/powerpoint/2010/main" val="407564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671"/>
            <a:ext cx="6858000" cy="46166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rPr>
              <a:t>Revision Techniques</a:t>
            </a:r>
            <a:endParaRPr lang="en-US" sz="2400" b="1" dirty="0">
              <a:ln/>
              <a:solidFill>
                <a:schemeClr val="accent3"/>
              </a:solidFill>
            </a:endParaRPr>
          </a:p>
        </p:txBody>
      </p:sp>
      <p:grpSp>
        <p:nvGrpSpPr>
          <p:cNvPr id="27" name="Group 26"/>
          <p:cNvGrpSpPr/>
          <p:nvPr/>
        </p:nvGrpSpPr>
        <p:grpSpPr>
          <a:xfrm>
            <a:off x="-16361" y="373833"/>
            <a:ext cx="386529" cy="8590655"/>
            <a:chOff x="0" y="611560"/>
            <a:chExt cx="386529" cy="8309663"/>
          </a:xfrm>
        </p:grpSpPr>
        <p:sp>
          <p:nvSpPr>
            <p:cNvPr id="8" name="Down Arrow 7"/>
            <p:cNvSpPr/>
            <p:nvPr/>
          </p:nvSpPr>
          <p:spPr>
            <a:xfrm>
              <a:off x="0" y="611560"/>
              <a:ext cx="386529" cy="8309663"/>
            </a:xfrm>
            <a:prstGeom prst="downArrow">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p:cNvSpPr txBox="1"/>
            <p:nvPr/>
          </p:nvSpPr>
          <p:spPr>
            <a:xfrm>
              <a:off x="94030" y="692747"/>
              <a:ext cx="198468" cy="1518318"/>
            </a:xfrm>
            <a:prstGeom prst="rect">
              <a:avLst/>
            </a:prstGeom>
            <a:noFill/>
          </p:spPr>
          <p:txBody>
            <a:bodyPr wrap="square" rtlCol="0">
              <a:spAutoFit/>
            </a:bodyPr>
            <a:lstStyle/>
            <a:p>
              <a:pPr algn="ctr"/>
              <a:r>
                <a:rPr lang="en-GB" sz="1200" b="1" dirty="0" smtClean="0">
                  <a:solidFill>
                    <a:schemeClr val="bg1"/>
                  </a:solidFill>
                </a:rPr>
                <a:t>Memorise</a:t>
              </a:r>
              <a:endParaRPr lang="en-GB" sz="1200" b="1" dirty="0">
                <a:solidFill>
                  <a:schemeClr val="bg1"/>
                </a:solidFill>
              </a:endParaRPr>
            </a:p>
          </p:txBody>
        </p:sp>
        <p:sp>
          <p:nvSpPr>
            <p:cNvPr id="10" name="TextBox 9"/>
            <p:cNvSpPr txBox="1"/>
            <p:nvPr/>
          </p:nvSpPr>
          <p:spPr>
            <a:xfrm>
              <a:off x="88827" y="7342591"/>
              <a:ext cx="198468" cy="1518318"/>
            </a:xfrm>
            <a:prstGeom prst="rect">
              <a:avLst/>
            </a:prstGeom>
            <a:noFill/>
          </p:spPr>
          <p:txBody>
            <a:bodyPr wrap="square" rtlCol="0">
              <a:spAutoFit/>
            </a:bodyPr>
            <a:lstStyle/>
            <a:p>
              <a:pPr algn="ctr"/>
              <a:r>
                <a:rPr lang="en-GB" sz="1200" b="1" dirty="0" smtClean="0">
                  <a:solidFill>
                    <a:schemeClr val="bg1"/>
                  </a:solidFill>
                </a:rPr>
                <a:t>Memorise</a:t>
              </a:r>
              <a:endParaRPr lang="en-GB" sz="1200" b="1" dirty="0">
                <a:solidFill>
                  <a:schemeClr val="bg1"/>
                </a:solidFill>
              </a:endParaRPr>
            </a:p>
          </p:txBody>
        </p:sp>
      </p:grpSp>
      <p:sp>
        <p:nvSpPr>
          <p:cNvPr id="19" name="TextBox 18"/>
          <p:cNvSpPr txBox="1"/>
          <p:nvPr/>
        </p:nvSpPr>
        <p:spPr>
          <a:xfrm>
            <a:off x="464198" y="555513"/>
            <a:ext cx="4147121" cy="1047979"/>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1150" b="1" dirty="0">
                <a:solidFill>
                  <a:prstClr val="black"/>
                </a:solidFill>
              </a:rPr>
              <a:t>Loci</a:t>
            </a:r>
            <a:r>
              <a:rPr lang="en-GB" sz="1150" dirty="0">
                <a:solidFill>
                  <a:prstClr val="black"/>
                </a:solidFill>
              </a:rPr>
              <a:t> – think of a series of locations that are very familiar to you (e.g. places around your house, your journey to school or even the front of the exam hall!) and imagine items that represent what you have to remember being located at each spot.  This method is brilliant and is popular with </a:t>
            </a:r>
            <a:r>
              <a:rPr lang="en-GB" sz="1150" dirty="0" err="1">
                <a:solidFill>
                  <a:prstClr val="black"/>
                </a:solidFill>
              </a:rPr>
              <a:t>Derren</a:t>
            </a:r>
            <a:r>
              <a:rPr lang="en-GB" sz="1150" dirty="0">
                <a:solidFill>
                  <a:prstClr val="black"/>
                </a:solidFill>
              </a:rPr>
              <a:t> Brown, memory champions and even the ancient Romans! </a:t>
            </a:r>
          </a:p>
        </p:txBody>
      </p:sp>
      <p:sp>
        <p:nvSpPr>
          <p:cNvPr id="21" name="TextBox 20"/>
          <p:cNvSpPr txBox="1"/>
          <p:nvPr/>
        </p:nvSpPr>
        <p:spPr>
          <a:xfrm>
            <a:off x="1566674" y="1643764"/>
            <a:ext cx="5276831" cy="1047979"/>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1150" b="1">
                <a:solidFill>
                  <a:prstClr val="black"/>
                </a:solidFill>
              </a:rPr>
              <a:t>Peg words </a:t>
            </a:r>
            <a:r>
              <a:rPr lang="en-GB" sz="1150">
                <a:solidFill>
                  <a:prstClr val="black"/>
                </a:solidFill>
              </a:rPr>
              <a:t>– Peg words link each item that you need to remember to a visual image based on a number rhyme.  This is very simple when you get used to it and is highly effective for memorising lists of up to 10  items.    The number rhymes are 1 = sun, 2 = shoe, 3 = tree, 4 = door, 5 = hive, 6 = sticks, 7 = heaven, 8 = gate, 9 = wine and 10 = hen. So you might imagine your first item on top of the sun, your second sticking out of a shoe, your third hanging from a tree and so on.</a:t>
            </a:r>
            <a:endParaRPr lang="en-GB" sz="1150" dirty="0">
              <a:solidFill>
                <a:prstClr val="black"/>
              </a:solidFill>
            </a:endParaRPr>
          </a:p>
        </p:txBody>
      </p:sp>
      <p:sp>
        <p:nvSpPr>
          <p:cNvPr id="22" name="TextBox 21"/>
          <p:cNvSpPr txBox="1"/>
          <p:nvPr/>
        </p:nvSpPr>
        <p:spPr>
          <a:xfrm>
            <a:off x="370168" y="2874357"/>
            <a:ext cx="4763952" cy="570156"/>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1150" b="1" dirty="0">
                <a:solidFill>
                  <a:prstClr val="black"/>
                </a:solidFill>
              </a:rPr>
              <a:t>Image chains </a:t>
            </a:r>
            <a:r>
              <a:rPr lang="en-GB" sz="1150" dirty="0">
                <a:solidFill>
                  <a:prstClr val="black"/>
                </a:solidFill>
              </a:rPr>
              <a:t>– good for memorising a list of words.  Just take each item on the list and link them together using a story.  The sillier and funnier the story the more memorable it is likely to be!</a:t>
            </a:r>
          </a:p>
        </p:txBody>
      </p:sp>
      <p:sp>
        <p:nvSpPr>
          <p:cNvPr id="23" name="TextBox 22"/>
          <p:cNvSpPr txBox="1"/>
          <p:nvPr/>
        </p:nvSpPr>
        <p:spPr>
          <a:xfrm>
            <a:off x="1669147" y="3600324"/>
            <a:ext cx="5071884" cy="888705"/>
          </a:xfrm>
          <a:prstGeom prst="rect">
            <a:avLst/>
          </a:prstGeom>
          <a:noFill/>
        </p:spPr>
        <p:txBody>
          <a:bodyPr wrap="square" rtlCol="0">
            <a:spAutoFit/>
          </a:bodyPr>
          <a:lstStyle/>
          <a:p>
            <a:pPr marL="171450" lvl="0" indent="-171450" defTabSz="685800">
              <a:lnSpc>
                <a:spcPct val="90000"/>
              </a:lnSpc>
              <a:spcBef>
                <a:spcPts val="750"/>
              </a:spcBef>
              <a:buFont typeface="Arial" panose="020B0604020202020204" pitchFamily="34" charset="0"/>
              <a:buChar char="•"/>
            </a:pPr>
            <a:r>
              <a:rPr lang="en-GB" sz="1150" b="1" dirty="0">
                <a:solidFill>
                  <a:prstClr val="black"/>
                </a:solidFill>
              </a:rPr>
              <a:t>Mnemonics</a:t>
            </a:r>
            <a:r>
              <a:rPr lang="en-GB" sz="1150" dirty="0">
                <a:solidFill>
                  <a:prstClr val="black"/>
                </a:solidFill>
              </a:rPr>
              <a:t> – there are lots of existing mnemonics that you can use but you can also make up your own.  For example, you can write a list of key phrases that you must remember and highlight the first letter in each.  Now create a memorable memory sentence in which each word starts with one of the letters highlighted.</a:t>
            </a:r>
          </a:p>
        </p:txBody>
      </p:sp>
      <p:sp>
        <p:nvSpPr>
          <p:cNvPr id="26" name="TextBox 25"/>
          <p:cNvSpPr txBox="1"/>
          <p:nvPr/>
        </p:nvSpPr>
        <p:spPr>
          <a:xfrm>
            <a:off x="723561" y="7869015"/>
            <a:ext cx="4433632" cy="269304"/>
          </a:xfrm>
          <a:prstGeom prst="rect">
            <a:avLst/>
          </a:prstGeom>
          <a:noFill/>
        </p:spPr>
        <p:txBody>
          <a:bodyPr wrap="square" rtlCol="0">
            <a:spAutoFit/>
          </a:bodyPr>
          <a:lstStyle/>
          <a:p>
            <a:r>
              <a:rPr lang="en-GB" sz="1150" baseline="0" dirty="0" smtClean="0"/>
              <a:t>.</a:t>
            </a:r>
            <a:endParaRPr lang="en-GB" sz="1150" dirty="0" smtClean="0"/>
          </a:p>
        </p:txBody>
      </p:sp>
      <p:sp>
        <p:nvSpPr>
          <p:cNvPr id="2" name="TextBox 1"/>
          <p:cNvSpPr txBox="1"/>
          <p:nvPr/>
        </p:nvSpPr>
        <p:spPr>
          <a:xfrm>
            <a:off x="489011" y="4597391"/>
            <a:ext cx="4216339" cy="800219"/>
          </a:xfrm>
          <a:prstGeom prst="rect">
            <a:avLst/>
          </a:prstGeom>
          <a:noFill/>
        </p:spPr>
        <p:txBody>
          <a:bodyPr wrap="square" rtlCol="0">
            <a:spAutoFit/>
          </a:bodyPr>
          <a:lstStyle/>
          <a:p>
            <a:pPr lvl="0"/>
            <a:r>
              <a:rPr lang="en-GB" sz="1150" b="1">
                <a:solidFill>
                  <a:prstClr val="black"/>
                </a:solidFill>
              </a:rPr>
              <a:t>Read-Cover-Recall-Check</a:t>
            </a:r>
          </a:p>
          <a:p>
            <a:pPr lvl="0"/>
            <a:r>
              <a:rPr lang="en-GB" sz="1150">
                <a:solidFill>
                  <a:prstClr val="black"/>
                </a:solidFill>
              </a:rPr>
              <a:t>Read the information you want to remember.  Cover it up, write out what you remember.  Check to see how much you forgot.</a:t>
            </a:r>
          </a:p>
          <a:p>
            <a:pPr lvl="0"/>
            <a:r>
              <a:rPr lang="en-GB" sz="1150" b="1">
                <a:solidFill>
                  <a:prstClr val="black"/>
                </a:solidFill>
              </a:rPr>
              <a:t>Use it to test yourself on;  </a:t>
            </a:r>
            <a:r>
              <a:rPr lang="en-GB" sz="1150">
                <a:solidFill>
                  <a:prstClr val="black"/>
                </a:solidFill>
              </a:rPr>
              <a:t>Spellings, Lists, A sequence of events</a:t>
            </a:r>
            <a:endParaRPr lang="en-GB" sz="1150" dirty="0">
              <a:solidFill>
                <a:prstClr val="black"/>
              </a:solidFill>
            </a:endParaRPr>
          </a:p>
        </p:txBody>
      </p:sp>
      <p:pic>
        <p:nvPicPr>
          <p:cNvPr id="3" name="Picture 2"/>
          <p:cNvPicPr>
            <a:picLocks noChangeAspect="1"/>
          </p:cNvPicPr>
          <p:nvPr/>
        </p:nvPicPr>
        <p:blipFill>
          <a:blip r:embed="rId2"/>
          <a:stretch>
            <a:fillRect/>
          </a:stretch>
        </p:blipFill>
        <p:spPr>
          <a:xfrm>
            <a:off x="5181561" y="4477034"/>
            <a:ext cx="1060796" cy="920576"/>
          </a:xfrm>
          <a:prstGeom prst="rect">
            <a:avLst/>
          </a:prstGeom>
        </p:spPr>
      </p:pic>
      <p:sp>
        <p:nvSpPr>
          <p:cNvPr id="4" name="TextBox 3"/>
          <p:cNvSpPr txBox="1"/>
          <p:nvPr/>
        </p:nvSpPr>
        <p:spPr>
          <a:xfrm>
            <a:off x="2066925" y="5614334"/>
            <a:ext cx="4651643" cy="977191"/>
          </a:xfrm>
          <a:prstGeom prst="rect">
            <a:avLst/>
          </a:prstGeom>
          <a:noFill/>
        </p:spPr>
        <p:txBody>
          <a:bodyPr wrap="square" rtlCol="0">
            <a:spAutoFit/>
          </a:bodyPr>
          <a:lstStyle/>
          <a:p>
            <a:pPr lvl="0"/>
            <a:r>
              <a:rPr lang="en-GB" sz="1150" b="1" dirty="0" smtClean="0">
                <a:solidFill>
                  <a:prstClr val="black"/>
                </a:solidFill>
              </a:rPr>
              <a:t>Flashcards and revision cards</a:t>
            </a:r>
            <a:endParaRPr lang="en-GB" sz="1150" b="1" dirty="0">
              <a:solidFill>
                <a:prstClr val="black"/>
              </a:solidFill>
            </a:endParaRPr>
          </a:p>
          <a:p>
            <a:pPr lvl="0"/>
            <a:r>
              <a:rPr lang="en-GB" sz="1150" dirty="0">
                <a:solidFill>
                  <a:prstClr val="black"/>
                </a:solidFill>
              </a:rPr>
              <a:t>For key information and facts. </a:t>
            </a:r>
            <a:r>
              <a:rPr lang="en-GB" sz="1150" dirty="0" smtClean="0">
                <a:solidFill>
                  <a:prstClr val="black"/>
                </a:solidFill>
              </a:rPr>
              <a:t>Write a heading or a question at the top and then the key points or answers below or put the heading/question on one side of the card and the key points/answers on the other.</a:t>
            </a:r>
            <a:r>
              <a:rPr lang="en-GB" sz="1150" dirty="0">
                <a:solidFill>
                  <a:prstClr val="black"/>
                </a:solidFill>
              </a:rPr>
              <a:t> You can carry them around with you and test yourself anywhere</a:t>
            </a:r>
            <a:r>
              <a:rPr lang="en-GB" sz="1150" dirty="0" smtClean="0">
                <a:solidFill>
                  <a:prstClr val="black"/>
                </a:solidFill>
              </a:rPr>
              <a:t>.</a:t>
            </a:r>
            <a:endParaRPr lang="en-GB" sz="1150" dirty="0">
              <a:solidFill>
                <a:prstClr val="black"/>
              </a:solidFill>
            </a:endParaRPr>
          </a:p>
        </p:txBody>
      </p:sp>
      <p:pic>
        <p:nvPicPr>
          <p:cNvPr id="5" name="Picture 4"/>
          <p:cNvPicPr>
            <a:picLocks noChangeAspect="1"/>
          </p:cNvPicPr>
          <p:nvPr/>
        </p:nvPicPr>
        <p:blipFill>
          <a:blip r:embed="rId3"/>
          <a:stretch>
            <a:fillRect/>
          </a:stretch>
        </p:blipFill>
        <p:spPr>
          <a:xfrm>
            <a:off x="489011" y="5566524"/>
            <a:ext cx="1435039" cy="1079149"/>
          </a:xfrm>
          <a:prstGeom prst="rect">
            <a:avLst/>
          </a:prstGeom>
        </p:spPr>
      </p:pic>
      <p:sp>
        <p:nvSpPr>
          <p:cNvPr id="7" name="TextBox 6"/>
          <p:cNvSpPr txBox="1"/>
          <p:nvPr/>
        </p:nvSpPr>
        <p:spPr>
          <a:xfrm>
            <a:off x="458995" y="6785741"/>
            <a:ext cx="4998944" cy="623248"/>
          </a:xfrm>
          <a:prstGeom prst="rect">
            <a:avLst/>
          </a:prstGeom>
          <a:noFill/>
        </p:spPr>
        <p:txBody>
          <a:bodyPr wrap="square" rtlCol="0">
            <a:spAutoFit/>
          </a:bodyPr>
          <a:lstStyle/>
          <a:p>
            <a:pPr lvl="0"/>
            <a:r>
              <a:rPr lang="en-GB" sz="1150" b="1" dirty="0">
                <a:solidFill>
                  <a:prstClr val="black"/>
                </a:solidFill>
              </a:rPr>
              <a:t>Make a card sort</a:t>
            </a:r>
          </a:p>
          <a:p>
            <a:pPr lvl="0"/>
            <a:r>
              <a:rPr lang="en-GB" sz="1150" dirty="0">
                <a:solidFill>
                  <a:prstClr val="black"/>
                </a:solidFill>
              </a:rPr>
              <a:t>Make a set of cards that you can cut out, mix up and match.</a:t>
            </a:r>
          </a:p>
          <a:p>
            <a:pPr lvl="0"/>
            <a:r>
              <a:rPr lang="en-GB" sz="1150" b="1" dirty="0">
                <a:solidFill>
                  <a:prstClr val="black"/>
                </a:solidFill>
              </a:rPr>
              <a:t>Use them; </a:t>
            </a:r>
            <a:r>
              <a:rPr lang="en-GB" sz="1150" dirty="0">
                <a:solidFill>
                  <a:prstClr val="black"/>
                </a:solidFill>
              </a:rPr>
              <a:t>When you need to remember pieces of information that go together. </a:t>
            </a:r>
          </a:p>
        </p:txBody>
      </p:sp>
      <p:pic>
        <p:nvPicPr>
          <p:cNvPr id="11" name="Picture 10"/>
          <p:cNvPicPr>
            <a:picLocks noChangeAspect="1"/>
          </p:cNvPicPr>
          <p:nvPr/>
        </p:nvPicPr>
        <p:blipFill>
          <a:blip r:embed="rId4"/>
          <a:stretch>
            <a:fillRect/>
          </a:stretch>
        </p:blipFill>
        <p:spPr>
          <a:xfrm>
            <a:off x="5581984" y="6726235"/>
            <a:ext cx="1005927" cy="774259"/>
          </a:xfrm>
          <a:prstGeom prst="rect">
            <a:avLst/>
          </a:prstGeom>
        </p:spPr>
      </p:pic>
      <p:sp>
        <p:nvSpPr>
          <p:cNvPr id="12" name="TextBox 11"/>
          <p:cNvSpPr txBox="1"/>
          <p:nvPr/>
        </p:nvSpPr>
        <p:spPr>
          <a:xfrm>
            <a:off x="2292264" y="7812117"/>
            <a:ext cx="4295647" cy="623248"/>
          </a:xfrm>
          <a:prstGeom prst="rect">
            <a:avLst/>
          </a:prstGeom>
          <a:noFill/>
        </p:spPr>
        <p:txBody>
          <a:bodyPr wrap="square" rtlCol="0">
            <a:spAutoFit/>
          </a:bodyPr>
          <a:lstStyle/>
          <a:p>
            <a:pPr lvl="0"/>
            <a:r>
              <a:rPr lang="en-GB" sz="1150" b="1" dirty="0">
                <a:solidFill>
                  <a:prstClr val="black"/>
                </a:solidFill>
              </a:rPr>
              <a:t>Key word cards</a:t>
            </a:r>
          </a:p>
          <a:p>
            <a:pPr lvl="0"/>
            <a:r>
              <a:rPr lang="en-GB" sz="1150" dirty="0">
                <a:solidFill>
                  <a:prstClr val="black"/>
                </a:solidFill>
              </a:rPr>
              <a:t>Include definitions on the back.  You can test yourself on the definitions, sort them into </a:t>
            </a:r>
            <a:r>
              <a:rPr lang="en-GB" sz="1150" dirty="0" smtClean="0">
                <a:solidFill>
                  <a:prstClr val="black"/>
                </a:solidFill>
              </a:rPr>
              <a:t>categories</a:t>
            </a:r>
            <a:r>
              <a:rPr lang="en-GB" sz="1150" dirty="0">
                <a:solidFill>
                  <a:prstClr val="black"/>
                </a:solidFill>
              </a:rPr>
              <a:t>, put them into a sequence.</a:t>
            </a:r>
          </a:p>
        </p:txBody>
      </p:sp>
      <p:pic>
        <p:nvPicPr>
          <p:cNvPr id="14" name="Picture 13"/>
          <p:cNvPicPr>
            <a:picLocks noChangeAspect="1"/>
          </p:cNvPicPr>
          <p:nvPr/>
        </p:nvPicPr>
        <p:blipFill>
          <a:blip r:embed="rId5"/>
          <a:stretch>
            <a:fillRect/>
          </a:stretch>
        </p:blipFill>
        <p:spPr>
          <a:xfrm>
            <a:off x="419785" y="7611633"/>
            <a:ext cx="1822862" cy="1024217"/>
          </a:xfrm>
          <a:prstGeom prst="rect">
            <a:avLst/>
          </a:prstGeom>
        </p:spPr>
      </p:pic>
      <p:pic>
        <p:nvPicPr>
          <p:cNvPr id="15" name="Picture 14"/>
          <p:cNvPicPr>
            <a:picLocks noChangeAspect="1"/>
          </p:cNvPicPr>
          <p:nvPr/>
        </p:nvPicPr>
        <p:blipFill rotWithShape="1">
          <a:blip r:embed="rId6"/>
          <a:srcRect t="14404" b="15863"/>
          <a:stretch/>
        </p:blipFill>
        <p:spPr>
          <a:xfrm>
            <a:off x="665035" y="3533579"/>
            <a:ext cx="901639" cy="979355"/>
          </a:xfrm>
          <a:prstGeom prst="rect">
            <a:avLst/>
          </a:prstGeom>
        </p:spPr>
      </p:pic>
      <p:pic>
        <p:nvPicPr>
          <p:cNvPr id="17" name="Picture 16"/>
          <p:cNvPicPr>
            <a:picLocks noChangeAspect="1"/>
          </p:cNvPicPr>
          <p:nvPr/>
        </p:nvPicPr>
        <p:blipFill>
          <a:blip r:embed="rId7"/>
          <a:stretch>
            <a:fillRect/>
          </a:stretch>
        </p:blipFill>
        <p:spPr>
          <a:xfrm>
            <a:off x="5052759" y="2785974"/>
            <a:ext cx="1318399" cy="743954"/>
          </a:xfrm>
          <a:prstGeom prst="rect">
            <a:avLst/>
          </a:prstGeom>
        </p:spPr>
      </p:pic>
      <p:pic>
        <p:nvPicPr>
          <p:cNvPr id="18" name="Picture 17"/>
          <p:cNvPicPr>
            <a:picLocks noChangeAspect="1"/>
          </p:cNvPicPr>
          <p:nvPr/>
        </p:nvPicPr>
        <p:blipFill>
          <a:blip r:embed="rId8"/>
          <a:stretch>
            <a:fillRect/>
          </a:stretch>
        </p:blipFill>
        <p:spPr>
          <a:xfrm>
            <a:off x="4510624" y="624297"/>
            <a:ext cx="2230407" cy="825251"/>
          </a:xfrm>
          <a:prstGeom prst="rect">
            <a:avLst/>
          </a:prstGeom>
        </p:spPr>
      </p:pic>
      <p:pic>
        <p:nvPicPr>
          <p:cNvPr id="20" name="Picture 19"/>
          <p:cNvPicPr>
            <a:picLocks noChangeAspect="1"/>
          </p:cNvPicPr>
          <p:nvPr/>
        </p:nvPicPr>
        <p:blipFill rotWithShape="1">
          <a:blip r:embed="rId9"/>
          <a:srcRect l="28906" t="21824" r="60559" b="41888"/>
          <a:stretch/>
        </p:blipFill>
        <p:spPr>
          <a:xfrm>
            <a:off x="458995" y="1653430"/>
            <a:ext cx="597373" cy="1156896"/>
          </a:xfrm>
          <a:prstGeom prst="rect">
            <a:avLst/>
          </a:prstGeom>
        </p:spPr>
      </p:pic>
      <p:pic>
        <p:nvPicPr>
          <p:cNvPr id="28" name="Picture 27"/>
          <p:cNvPicPr>
            <a:picLocks noChangeAspect="1"/>
          </p:cNvPicPr>
          <p:nvPr/>
        </p:nvPicPr>
        <p:blipFill rotWithShape="1">
          <a:blip r:embed="rId10"/>
          <a:srcRect l="28629" t="34623" r="60221" b="16740"/>
          <a:stretch/>
        </p:blipFill>
        <p:spPr>
          <a:xfrm>
            <a:off x="1150399" y="1659732"/>
            <a:ext cx="489698" cy="1200926"/>
          </a:xfrm>
          <a:prstGeom prst="rect">
            <a:avLst/>
          </a:prstGeom>
        </p:spPr>
      </p:pic>
    </p:spTree>
    <p:extLst>
      <p:ext uri="{BB962C8B-B14F-4D97-AF65-F5344CB8AC3E}">
        <p14:creationId xmlns:p14="http://schemas.microsoft.com/office/powerpoint/2010/main" val="146313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671"/>
            <a:ext cx="6858000" cy="46166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dirty="0" smtClean="0">
                <a:ln/>
                <a:solidFill>
                  <a:schemeClr val="accent3"/>
                </a:solidFill>
              </a:rPr>
              <a:t>Revision Techniques</a:t>
            </a:r>
            <a:endParaRPr lang="en-US" sz="2400" b="1" dirty="0">
              <a:ln/>
              <a:solidFill>
                <a:schemeClr val="accent3"/>
              </a:solidFill>
            </a:endParaRPr>
          </a:p>
        </p:txBody>
      </p:sp>
      <p:grpSp>
        <p:nvGrpSpPr>
          <p:cNvPr id="27" name="Group 26"/>
          <p:cNvGrpSpPr/>
          <p:nvPr/>
        </p:nvGrpSpPr>
        <p:grpSpPr>
          <a:xfrm>
            <a:off x="-16361" y="373833"/>
            <a:ext cx="386529" cy="8590655"/>
            <a:chOff x="0" y="611560"/>
            <a:chExt cx="386529" cy="8309663"/>
          </a:xfrm>
        </p:grpSpPr>
        <p:sp>
          <p:nvSpPr>
            <p:cNvPr id="8" name="Down Arrow 7"/>
            <p:cNvSpPr/>
            <p:nvPr/>
          </p:nvSpPr>
          <p:spPr>
            <a:xfrm>
              <a:off x="0" y="611560"/>
              <a:ext cx="386529" cy="8309663"/>
            </a:xfrm>
            <a:prstGeom prst="downArrow">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p:cNvSpPr txBox="1"/>
            <p:nvPr/>
          </p:nvSpPr>
          <p:spPr>
            <a:xfrm>
              <a:off x="94030" y="692747"/>
              <a:ext cx="198468" cy="1518318"/>
            </a:xfrm>
            <a:prstGeom prst="rect">
              <a:avLst/>
            </a:prstGeom>
            <a:noFill/>
          </p:spPr>
          <p:txBody>
            <a:bodyPr wrap="square" rtlCol="0">
              <a:spAutoFit/>
            </a:bodyPr>
            <a:lstStyle/>
            <a:p>
              <a:pPr algn="ctr"/>
              <a:r>
                <a:rPr lang="en-GB" sz="1200" b="1" dirty="0" smtClean="0">
                  <a:solidFill>
                    <a:schemeClr val="bg1"/>
                  </a:solidFill>
                </a:rPr>
                <a:t>Memorise</a:t>
              </a:r>
              <a:endParaRPr lang="en-GB" sz="1200" b="1" dirty="0">
                <a:solidFill>
                  <a:schemeClr val="bg1"/>
                </a:solidFill>
              </a:endParaRPr>
            </a:p>
          </p:txBody>
        </p:sp>
        <p:sp>
          <p:nvSpPr>
            <p:cNvPr id="10" name="TextBox 9"/>
            <p:cNvSpPr txBox="1"/>
            <p:nvPr/>
          </p:nvSpPr>
          <p:spPr>
            <a:xfrm>
              <a:off x="88827" y="7342591"/>
              <a:ext cx="198468" cy="1518318"/>
            </a:xfrm>
            <a:prstGeom prst="rect">
              <a:avLst/>
            </a:prstGeom>
            <a:noFill/>
          </p:spPr>
          <p:txBody>
            <a:bodyPr wrap="square" rtlCol="0">
              <a:spAutoFit/>
            </a:bodyPr>
            <a:lstStyle/>
            <a:p>
              <a:pPr algn="ctr"/>
              <a:r>
                <a:rPr lang="en-GB" sz="1200" b="1" dirty="0" smtClean="0">
                  <a:solidFill>
                    <a:schemeClr val="bg1"/>
                  </a:solidFill>
                </a:rPr>
                <a:t>Practise</a:t>
              </a:r>
              <a:endParaRPr lang="en-GB" sz="1200" b="1" dirty="0">
                <a:solidFill>
                  <a:schemeClr val="bg1"/>
                </a:solidFill>
              </a:endParaRPr>
            </a:p>
          </p:txBody>
        </p:sp>
      </p:grpSp>
      <p:pic>
        <p:nvPicPr>
          <p:cNvPr id="1030" name="Picture 6" descr="http://pakfever.com/wp-content/uploads/2013/02/online-quiz.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06" t="17209" r="13172" b="6769"/>
          <a:stretch/>
        </p:blipFill>
        <p:spPr bwMode="auto">
          <a:xfrm>
            <a:off x="5282470" y="4593186"/>
            <a:ext cx="1622476" cy="105912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70168" y="4350282"/>
            <a:ext cx="5023757" cy="1331134"/>
          </a:xfrm>
          <a:prstGeom prst="rect">
            <a:avLst/>
          </a:prstGeom>
          <a:noFill/>
        </p:spPr>
        <p:txBody>
          <a:bodyPr wrap="square" rtlCol="0">
            <a:spAutoFit/>
          </a:bodyPr>
          <a:lstStyle/>
          <a:p>
            <a:r>
              <a:rPr lang="en-GB" sz="1150" b="1" dirty="0" smtClean="0"/>
              <a:t>Online resources</a:t>
            </a:r>
          </a:p>
          <a:p>
            <a:r>
              <a:rPr lang="en-GB" sz="1150" dirty="0" smtClean="0"/>
              <a:t>You will notice that most of these revision techniques do not require the use of a computer.  That is deliberate. For most students having access to their phone or a computer is a massive distraction that is best avoided (it is usually best for parents and carers to ‘look after’ their child’s phone while they are revising!). However, there are some good resources online including BBC </a:t>
            </a:r>
            <a:r>
              <a:rPr lang="en-GB" sz="1150" dirty="0" err="1" smtClean="0"/>
              <a:t>Bitesize</a:t>
            </a:r>
            <a:r>
              <a:rPr lang="en-GB" sz="1150" dirty="0" smtClean="0"/>
              <a:t> and </a:t>
            </a:r>
            <a:r>
              <a:rPr lang="en-GB" sz="1150" dirty="0" err="1"/>
              <a:t>M</a:t>
            </a:r>
            <a:r>
              <a:rPr lang="en-GB" sz="1150" dirty="0" err="1" smtClean="0"/>
              <a:t>yMaths</a:t>
            </a:r>
            <a:r>
              <a:rPr lang="en-GB" sz="1150" dirty="0" smtClean="0"/>
              <a:t>. </a:t>
            </a:r>
            <a:endParaRPr lang="en-GB" sz="1150" baseline="0" dirty="0" smtClean="0"/>
          </a:p>
        </p:txBody>
      </p:sp>
      <p:sp>
        <p:nvSpPr>
          <p:cNvPr id="23" name="TextBox 22"/>
          <p:cNvSpPr txBox="1"/>
          <p:nvPr/>
        </p:nvSpPr>
        <p:spPr>
          <a:xfrm>
            <a:off x="1833062" y="3152683"/>
            <a:ext cx="5071884" cy="1015663"/>
          </a:xfrm>
          <a:prstGeom prst="rect">
            <a:avLst/>
          </a:prstGeom>
          <a:noFill/>
        </p:spPr>
        <p:txBody>
          <a:bodyPr wrap="square" rtlCol="0">
            <a:spAutoFit/>
          </a:bodyPr>
          <a:lstStyle/>
          <a:p>
            <a:r>
              <a:rPr lang="en-GB" sz="1150" b="1" dirty="0" smtClean="0"/>
              <a:t>Describe</a:t>
            </a:r>
            <a:r>
              <a:rPr lang="en-GB" sz="1150" b="1" baseline="0" dirty="0" smtClean="0"/>
              <a:t> or </a:t>
            </a:r>
            <a:r>
              <a:rPr lang="en-GB" sz="1150" b="1" dirty="0" smtClean="0"/>
              <a:t>explain an event/ argument/process/scenario  to someone who does not know it or a classmate.</a:t>
            </a:r>
          </a:p>
          <a:p>
            <a:r>
              <a:rPr lang="en-GB" sz="1150" b="0" baseline="0" dirty="0" smtClean="0"/>
              <a:t>They can ask questions to fill in any gaps you missed and if they are also revising it may help them understand the work better.</a:t>
            </a:r>
          </a:p>
          <a:p>
            <a:r>
              <a:rPr lang="en-GB" sz="1150" b="1" dirty="0" smtClean="0"/>
              <a:t>Use it when; </a:t>
            </a:r>
            <a:r>
              <a:rPr lang="en-GB" sz="1150" dirty="0" smtClean="0"/>
              <a:t>Explaining a series of events or a process that has some</a:t>
            </a:r>
            <a:r>
              <a:rPr lang="en-GB" sz="1150" baseline="0" dirty="0" smtClean="0"/>
              <a:t> detail</a:t>
            </a:r>
            <a:endParaRPr lang="en-GB" sz="1150" b="0" dirty="0" smtClean="0"/>
          </a:p>
        </p:txBody>
      </p:sp>
      <p:sp>
        <p:nvSpPr>
          <p:cNvPr id="24" name="TextBox 23"/>
          <p:cNvSpPr txBox="1"/>
          <p:nvPr/>
        </p:nvSpPr>
        <p:spPr>
          <a:xfrm>
            <a:off x="379730" y="1774105"/>
            <a:ext cx="4534296" cy="1154162"/>
          </a:xfrm>
          <a:prstGeom prst="rect">
            <a:avLst/>
          </a:prstGeom>
          <a:noFill/>
        </p:spPr>
        <p:txBody>
          <a:bodyPr wrap="square" rtlCol="0">
            <a:spAutoFit/>
          </a:bodyPr>
          <a:lstStyle/>
          <a:p>
            <a:r>
              <a:rPr lang="en-GB" sz="1150" b="1" dirty="0" smtClean="0"/>
              <a:t>Argument maps</a:t>
            </a:r>
          </a:p>
          <a:p>
            <a:r>
              <a:rPr lang="en-GB" sz="1150" dirty="0" smtClean="0"/>
              <a:t>Plan a model answer for an expected question by using an argument map.  They can be used to help you organise relevant information to tackle a range of questions including making comparisons, showing two sides of an argument and explaining a process.  Many ready made templates are available free online.</a:t>
            </a:r>
          </a:p>
        </p:txBody>
      </p:sp>
      <p:sp>
        <p:nvSpPr>
          <p:cNvPr id="25" name="TextBox 24"/>
          <p:cNvSpPr txBox="1"/>
          <p:nvPr/>
        </p:nvSpPr>
        <p:spPr>
          <a:xfrm>
            <a:off x="2366481" y="534026"/>
            <a:ext cx="4413187" cy="1015663"/>
          </a:xfrm>
          <a:prstGeom prst="rect">
            <a:avLst/>
          </a:prstGeom>
          <a:noFill/>
        </p:spPr>
        <p:txBody>
          <a:bodyPr wrap="square" rtlCol="0">
            <a:spAutoFit/>
          </a:bodyPr>
          <a:lstStyle/>
          <a:p>
            <a:r>
              <a:rPr lang="en-GB" sz="1150" b="1" dirty="0" smtClean="0"/>
              <a:t>Mind maps</a:t>
            </a:r>
          </a:p>
          <a:p>
            <a:r>
              <a:rPr lang="en-GB" sz="1150" dirty="0" smtClean="0"/>
              <a:t>Start with a central theme and organise the information from</a:t>
            </a:r>
            <a:r>
              <a:rPr lang="en-GB" sz="1150" baseline="0" dirty="0" smtClean="0"/>
              <a:t> it, grouped into subtopics.  Label the branches with</a:t>
            </a:r>
            <a:r>
              <a:rPr lang="en-GB" sz="1150" dirty="0" smtClean="0"/>
              <a:t> the </a:t>
            </a:r>
            <a:r>
              <a:rPr lang="en-GB" sz="1150" baseline="0" dirty="0" smtClean="0"/>
              <a:t>relationships.</a:t>
            </a:r>
          </a:p>
          <a:p>
            <a:r>
              <a:rPr lang="en-GB" sz="1150" dirty="0" smtClean="0"/>
              <a:t>To summarise</a:t>
            </a:r>
            <a:r>
              <a:rPr lang="en-GB" sz="1150" baseline="0" dirty="0" smtClean="0"/>
              <a:t> a whole topic after revising it in detail.  Only put in the key words, everything else should come to mind when you read it.</a:t>
            </a:r>
            <a:endParaRPr lang="en-GB" sz="1150" dirty="0" smtClean="0"/>
          </a:p>
        </p:txBody>
      </p:sp>
      <p:sp>
        <p:nvSpPr>
          <p:cNvPr id="26" name="TextBox 25"/>
          <p:cNvSpPr txBox="1"/>
          <p:nvPr/>
        </p:nvSpPr>
        <p:spPr>
          <a:xfrm>
            <a:off x="1833062" y="5924320"/>
            <a:ext cx="4786330" cy="3100849"/>
          </a:xfrm>
          <a:prstGeom prst="rect">
            <a:avLst/>
          </a:prstGeom>
          <a:noFill/>
        </p:spPr>
        <p:txBody>
          <a:bodyPr wrap="square" rtlCol="0">
            <a:spAutoFit/>
          </a:bodyPr>
          <a:lstStyle/>
          <a:p>
            <a:r>
              <a:rPr lang="en-GB" sz="1150" b="1" dirty="0" smtClean="0"/>
              <a:t>Past</a:t>
            </a:r>
            <a:r>
              <a:rPr lang="en-GB" sz="1150" b="1" baseline="0" dirty="0" smtClean="0"/>
              <a:t> e</a:t>
            </a:r>
            <a:r>
              <a:rPr lang="en-GB" sz="1150" b="1" dirty="0" smtClean="0"/>
              <a:t>xam questions</a:t>
            </a:r>
            <a:r>
              <a:rPr lang="en-GB" sz="1150" b="1" baseline="0" dirty="0" smtClean="0"/>
              <a:t> and analysis</a:t>
            </a:r>
            <a:endParaRPr lang="en-GB" sz="1150" b="1" dirty="0" smtClean="0"/>
          </a:p>
          <a:p>
            <a:r>
              <a:rPr lang="en-GB" sz="1150" dirty="0" smtClean="0"/>
              <a:t>Imagine sitting down to an exam to find that you have answered all the questions before!  Imagine how easy that would make the exam!  That is what we are working towards here.  Research shows that </a:t>
            </a:r>
            <a:r>
              <a:rPr lang="en-GB" sz="1150" b="1" dirty="0" smtClean="0"/>
              <a:t>the highest performing students complete the memorising stage of revision early enough to be able to spend the </a:t>
            </a:r>
            <a:r>
              <a:rPr lang="en-GB" sz="1150" b="1" u="sng" dirty="0" smtClean="0"/>
              <a:t>majority</a:t>
            </a:r>
            <a:r>
              <a:rPr lang="en-GB" sz="1150" b="1" dirty="0" smtClean="0"/>
              <a:t> of their time writing model answers to exam questions</a:t>
            </a:r>
            <a:r>
              <a:rPr lang="en-GB" sz="1150" dirty="0" smtClean="0"/>
              <a:t>.  Complete some past exam questions.  Mark your</a:t>
            </a:r>
            <a:r>
              <a:rPr lang="en-GB" sz="1150" baseline="0" dirty="0" smtClean="0"/>
              <a:t> answers.</a:t>
            </a:r>
            <a:r>
              <a:rPr lang="en-GB" sz="1150" dirty="0" smtClean="0"/>
              <a:t> </a:t>
            </a:r>
            <a:r>
              <a:rPr lang="en-GB" sz="1150" baseline="0" dirty="0" smtClean="0"/>
              <a:t>Fill in the answers you missed.</a:t>
            </a:r>
            <a:r>
              <a:rPr lang="en-GB" sz="1150" dirty="0" smtClean="0"/>
              <a:t> </a:t>
            </a:r>
            <a:r>
              <a:rPr lang="en-GB" sz="1150" baseline="0" dirty="0" smtClean="0"/>
              <a:t>Go through the paper and colour code each topic (Red-need to revise, Amber-Need to go over a few bits again, Green-I’ve got it).  Ask your teacher to mark your work and see them smile with admiration! You can usually get past</a:t>
            </a:r>
            <a:r>
              <a:rPr lang="en-GB" sz="1150" dirty="0" smtClean="0"/>
              <a:t> GCSE papers from your teacher or from the exam board website.</a:t>
            </a:r>
            <a:endParaRPr lang="en-GB" sz="1150" baseline="0" dirty="0" smtClean="0"/>
          </a:p>
          <a:p>
            <a:r>
              <a:rPr lang="en-GB" sz="1150" b="1" dirty="0" smtClean="0"/>
              <a:t>Use it to </a:t>
            </a:r>
            <a:r>
              <a:rPr lang="en-GB" sz="1150" dirty="0" smtClean="0"/>
              <a:t>test</a:t>
            </a:r>
            <a:r>
              <a:rPr lang="en-GB" sz="1150" baseline="0" dirty="0" smtClean="0"/>
              <a:t> your ability to; recall the information you have revised,</a:t>
            </a:r>
            <a:r>
              <a:rPr lang="en-GB" sz="1150" dirty="0" smtClean="0"/>
              <a:t> </a:t>
            </a:r>
            <a:r>
              <a:rPr lang="en-GB" sz="1150" baseline="0" dirty="0" smtClean="0"/>
              <a:t>to answer the question asked, not just write down everything you know,</a:t>
            </a:r>
            <a:r>
              <a:rPr lang="en-GB" sz="1150" dirty="0" smtClean="0"/>
              <a:t> </a:t>
            </a:r>
            <a:r>
              <a:rPr lang="en-GB" sz="1150" baseline="0" dirty="0" smtClean="0"/>
              <a:t>to follow the command words in an exam, to work in timed conditions and to structure your answers so that you get maximum marks out of the knowledge that you have .</a:t>
            </a:r>
            <a:endParaRPr lang="en-GB" sz="1150" dirty="0" smtClean="0"/>
          </a:p>
        </p:txBody>
      </p:sp>
      <p:pic>
        <p:nvPicPr>
          <p:cNvPr id="1036" name="Picture 12" descr="http://www.kikimaurey.com/wp-content/uploads/2012/09/Painted-Cartoon-of-Two-people-talking-for-Kiki-by-Katy-973x1024.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9" y="3062840"/>
            <a:ext cx="1353476" cy="11031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pamhook.com/mediawiki/images/thumb/1/13/HOT_Compare_and_contrast_1.jpg/1100px-HOT_Compare_and_contrast_1.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985" t="28285" b="26111"/>
          <a:stretch/>
        </p:blipFill>
        <p:spPr bwMode="auto">
          <a:xfrm>
            <a:off x="4828301" y="1790941"/>
            <a:ext cx="1791091" cy="10751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learningfundamentals.com.au/wp-content/uploads/health-map.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5796" y="506904"/>
            <a:ext cx="1845057" cy="11136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stretch>
            <a:fillRect/>
          </a:stretch>
        </p:blipFill>
        <p:spPr>
          <a:xfrm>
            <a:off x="458995" y="6757521"/>
            <a:ext cx="1249287" cy="884327"/>
          </a:xfrm>
          <a:prstGeom prst="rect">
            <a:avLst/>
          </a:prstGeom>
        </p:spPr>
      </p:pic>
    </p:spTree>
    <p:extLst>
      <p:ext uri="{BB962C8B-B14F-4D97-AF65-F5344CB8AC3E}">
        <p14:creationId xmlns:p14="http://schemas.microsoft.com/office/powerpoint/2010/main" val="2725477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2248</Words>
  <Application>Microsoft Office PowerPoint</Application>
  <PresentationFormat>On-screen Show (4:3)</PresentationFormat>
  <Paragraphs>87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Sale High School Revision Guide</vt:lpstr>
      <vt:lpstr> </vt:lpstr>
      <vt:lpstr> </vt:lpstr>
      <vt:lpstr>PowerPoint Presentation</vt:lpstr>
      <vt:lpstr>PowerPoint Presentation</vt:lpstr>
      <vt:lpstr>PowerPoint Presentation</vt:lpstr>
    </vt:vector>
  </TitlesOfParts>
  <Company>Sale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Reeve</dc:creator>
  <cp:lastModifiedBy>James Reeve</cp:lastModifiedBy>
  <cp:revision>21</cp:revision>
  <dcterms:created xsi:type="dcterms:W3CDTF">2018-06-07T15:32:19Z</dcterms:created>
  <dcterms:modified xsi:type="dcterms:W3CDTF">2022-04-25T08:35:48Z</dcterms:modified>
</cp:coreProperties>
</file>